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3" r:id="rId4"/>
    <p:sldMasterId id="2147485492" r:id="rId5"/>
  </p:sldMasterIdLst>
  <p:notesMasterIdLst>
    <p:notesMasterId r:id="rId43"/>
  </p:notesMasterIdLst>
  <p:handoutMasterIdLst>
    <p:handoutMasterId r:id="rId44"/>
  </p:handoutMasterIdLst>
  <p:sldIdLst>
    <p:sldId id="269" r:id="rId6"/>
    <p:sldId id="256" r:id="rId7"/>
    <p:sldId id="258" r:id="rId8"/>
    <p:sldId id="2146846971" r:id="rId9"/>
    <p:sldId id="2082" r:id="rId10"/>
    <p:sldId id="2051" r:id="rId11"/>
    <p:sldId id="2146846996" r:id="rId12"/>
    <p:sldId id="575" r:id="rId13"/>
    <p:sldId id="2146846991" r:id="rId14"/>
    <p:sldId id="2146846994" r:id="rId15"/>
    <p:sldId id="576" r:id="rId16"/>
    <p:sldId id="2146846995" r:id="rId17"/>
    <p:sldId id="2146846992" r:id="rId18"/>
    <p:sldId id="558" r:id="rId19"/>
    <p:sldId id="573" r:id="rId20"/>
    <p:sldId id="2146846993" r:id="rId21"/>
    <p:sldId id="2146846973" r:id="rId22"/>
    <p:sldId id="2146846972" r:id="rId23"/>
    <p:sldId id="2146846974" r:id="rId24"/>
    <p:sldId id="571" r:id="rId25"/>
    <p:sldId id="2146846976" r:id="rId26"/>
    <p:sldId id="2146846975" r:id="rId27"/>
    <p:sldId id="2146846990" r:id="rId28"/>
    <p:sldId id="2146846977" r:id="rId29"/>
    <p:sldId id="2146846979" r:id="rId30"/>
    <p:sldId id="2146846980" r:id="rId31"/>
    <p:sldId id="2146846981" r:id="rId32"/>
    <p:sldId id="2146846986" r:id="rId33"/>
    <p:sldId id="2146846987" r:id="rId34"/>
    <p:sldId id="2146846985" r:id="rId35"/>
    <p:sldId id="2146846982" r:id="rId36"/>
    <p:sldId id="2146846983" r:id="rId37"/>
    <p:sldId id="2146846984" r:id="rId38"/>
    <p:sldId id="2146846988" r:id="rId39"/>
    <p:sldId id="2146846989" r:id="rId40"/>
    <p:sldId id="2078" r:id="rId41"/>
    <p:sldId id="263" r:id="rId4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" id="{38B656EC-D568-4EF7-8842-9FA1AE1192C9}">
          <p14:sldIdLst>
            <p14:sldId id="269"/>
            <p14:sldId id="256"/>
            <p14:sldId id="258"/>
            <p14:sldId id="2146846971"/>
            <p14:sldId id="2082"/>
            <p14:sldId id="2051"/>
            <p14:sldId id="2146846996"/>
            <p14:sldId id="575"/>
            <p14:sldId id="2146846991"/>
            <p14:sldId id="2146846994"/>
            <p14:sldId id="576"/>
            <p14:sldId id="2146846995"/>
            <p14:sldId id="2146846992"/>
            <p14:sldId id="558"/>
            <p14:sldId id="573"/>
            <p14:sldId id="2146846993"/>
            <p14:sldId id="2146846973"/>
            <p14:sldId id="2146846972"/>
            <p14:sldId id="2146846974"/>
            <p14:sldId id="571"/>
            <p14:sldId id="2146846976"/>
            <p14:sldId id="2146846975"/>
            <p14:sldId id="2146846990"/>
            <p14:sldId id="2146846977"/>
            <p14:sldId id="2146846979"/>
            <p14:sldId id="2146846980"/>
            <p14:sldId id="2146846981"/>
            <p14:sldId id="2146846986"/>
            <p14:sldId id="2146846987"/>
            <p14:sldId id="2146846985"/>
            <p14:sldId id="2146846982"/>
            <p14:sldId id="2146846983"/>
            <p14:sldId id="2146846984"/>
            <p14:sldId id="2146846988"/>
            <p14:sldId id="2146846989"/>
            <p14:sldId id="2078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C85DD2-0B21-7C4B-5F95-66271721D87A}" name="Alyssa Jones" initials="AJ" userId="S::v-alyjones@microsoft.com::58f679e5-ed98-4ef2-abc3-9405ea05e8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6666"/>
    <a:srgbClr val="000000"/>
    <a:srgbClr val="8661C5"/>
    <a:srgbClr val="D59DFF"/>
    <a:srgbClr val="50E6FF"/>
    <a:srgbClr val="0069BA"/>
    <a:srgbClr val="9BF00B"/>
    <a:srgbClr val="0F780F"/>
    <a:srgbClr val="107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5118" autoAdjust="0"/>
  </p:normalViewPr>
  <p:slideViewPr>
    <p:cSldViewPr snapToGrid="0">
      <p:cViewPr varScale="1">
        <p:scale>
          <a:sx n="25" d="100"/>
          <a:sy n="25" d="100"/>
        </p:scale>
        <p:origin x="174" y="48"/>
      </p:cViewPr>
      <p:guideLst/>
    </p:cSldViewPr>
  </p:slideViewPr>
  <p:outlineViewPr>
    <p:cViewPr>
      <p:scale>
        <a:sx n="33" d="100"/>
        <a:sy n="33" d="100"/>
      </p:scale>
      <p:origin x="0" y="-1092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22143"/>
    </p:cViewPr>
  </p:sorterViewPr>
  <p:notesViewPr>
    <p:cSldViewPr snapToGrid="0" showGuides="1">
      <p:cViewPr varScale="1">
        <p:scale>
          <a:sx n="83" d="100"/>
          <a:sy n="83" d="100"/>
        </p:scale>
        <p:origin x="2955" y="3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ydaenet.sharepoint.com/sites/Projects/herth-buss/Shared%20Documents/ProductIdentification/Docu/PI%20measure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ydaenet.sharepoint.com/sites/Projects/herth-buss/Shared%20Documents/ProductIdentification/Docu/PI%20measurem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</a:t>
            </a:r>
            <a:r>
              <a:rPr lang="en-US" baseline="0"/>
              <a:t> of bussy requests as function of repeats </a:t>
            </a:r>
          </a:p>
          <a:p>
            <a:pPr>
              <a:defRPr/>
            </a:pPr>
            <a:r>
              <a:rPr lang="en-US" baseline="0"/>
              <a:t>by constant delay time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4.7947262549017933E-2"/>
          <c:y val="7.407407407407407E-2"/>
          <c:w val="0.9116103953537481"/>
          <c:h val="0.71413129686582855"/>
        </c:manualLayout>
      </c:layout>
      <c:lineChart>
        <c:grouping val="standard"/>
        <c:varyColors val="0"/>
        <c:ser>
          <c:idx val="0"/>
          <c:order val="0"/>
          <c:tx>
            <c:strRef>
              <c:f>Meassurments!$G$2</c:f>
              <c:strCache>
                <c:ptCount val="1"/>
                <c:pt idx="0">
                  <c:v>100ms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Meassurments!$B$2:$B$20</c:f>
              <c:numCache>
                <c:formatCode>General</c:formatCode>
                <c:ptCount val="19"/>
                <c:pt idx="0">
                  <c:v>53</c:v>
                </c:pt>
                <c:pt idx="1">
                  <c:v>47</c:v>
                </c:pt>
                <c:pt idx="2">
                  <c:v>43</c:v>
                </c:pt>
                <c:pt idx="3">
                  <c:v>40</c:v>
                </c:pt>
                <c:pt idx="4">
                  <c:v>33</c:v>
                </c:pt>
                <c:pt idx="5">
                  <c:v>32</c:v>
                </c:pt>
                <c:pt idx="6">
                  <c:v>30</c:v>
                </c:pt>
                <c:pt idx="7">
                  <c:v>30</c:v>
                </c:pt>
                <c:pt idx="8">
                  <c:v>29</c:v>
                </c:pt>
                <c:pt idx="9">
                  <c:v>24</c:v>
                </c:pt>
                <c:pt idx="10">
                  <c:v>21</c:v>
                </c:pt>
                <c:pt idx="11">
                  <c:v>9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BE-4329-AA9A-26D8002A63EE}"/>
            </c:ext>
          </c:extLst>
        </c:ser>
        <c:ser>
          <c:idx val="1"/>
          <c:order val="1"/>
          <c:tx>
            <c:strRef>
              <c:f>Meassurments!$H$2</c:f>
              <c:strCache>
                <c:ptCount val="1"/>
                <c:pt idx="0">
                  <c:v>200ms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Meassurments!$B$21:$B$39</c:f>
              <c:numCache>
                <c:formatCode>General</c:formatCode>
                <c:ptCount val="19"/>
                <c:pt idx="0">
                  <c:v>51</c:v>
                </c:pt>
                <c:pt idx="1">
                  <c:v>37</c:v>
                </c:pt>
                <c:pt idx="2">
                  <c:v>39</c:v>
                </c:pt>
                <c:pt idx="3">
                  <c:v>36</c:v>
                </c:pt>
                <c:pt idx="4">
                  <c:v>30</c:v>
                </c:pt>
                <c:pt idx="5">
                  <c:v>26</c:v>
                </c:pt>
                <c:pt idx="6">
                  <c:v>24</c:v>
                </c:pt>
                <c:pt idx="7">
                  <c:v>21</c:v>
                </c:pt>
                <c:pt idx="8">
                  <c:v>23</c:v>
                </c:pt>
                <c:pt idx="9">
                  <c:v>19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BE-4329-AA9A-26D8002A63EE}"/>
            </c:ext>
          </c:extLst>
        </c:ser>
        <c:ser>
          <c:idx val="2"/>
          <c:order val="2"/>
          <c:tx>
            <c:strRef>
              <c:f>Meassurments!$I$2</c:f>
              <c:strCache>
                <c:ptCount val="1"/>
                <c:pt idx="0">
                  <c:v>300ms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Meassurments!$B$40:$B$58</c:f>
              <c:numCache>
                <c:formatCode>General</c:formatCode>
                <c:ptCount val="19"/>
                <c:pt idx="0">
                  <c:v>46</c:v>
                </c:pt>
                <c:pt idx="1">
                  <c:v>39</c:v>
                </c:pt>
                <c:pt idx="2">
                  <c:v>37</c:v>
                </c:pt>
                <c:pt idx="3">
                  <c:v>31</c:v>
                </c:pt>
                <c:pt idx="4">
                  <c:v>29</c:v>
                </c:pt>
                <c:pt idx="5">
                  <c:v>22</c:v>
                </c:pt>
                <c:pt idx="6">
                  <c:v>16</c:v>
                </c:pt>
                <c:pt idx="7">
                  <c:v>15</c:v>
                </c:pt>
                <c:pt idx="8">
                  <c:v>13</c:v>
                </c:pt>
                <c:pt idx="9">
                  <c:v>11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BE-4329-AA9A-26D8002A63EE}"/>
            </c:ext>
          </c:extLst>
        </c:ser>
        <c:ser>
          <c:idx val="3"/>
          <c:order val="3"/>
          <c:tx>
            <c:strRef>
              <c:f>Meassurments!$J$2</c:f>
              <c:strCache>
                <c:ptCount val="1"/>
                <c:pt idx="0">
                  <c:v>400ms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Meassurments!$B$59:$B$77</c:f>
              <c:numCache>
                <c:formatCode>General</c:formatCode>
                <c:ptCount val="19"/>
                <c:pt idx="0">
                  <c:v>44</c:v>
                </c:pt>
                <c:pt idx="1">
                  <c:v>33</c:v>
                </c:pt>
                <c:pt idx="2">
                  <c:v>30</c:v>
                </c:pt>
                <c:pt idx="3">
                  <c:v>27</c:v>
                </c:pt>
                <c:pt idx="4">
                  <c:v>23</c:v>
                </c:pt>
                <c:pt idx="5">
                  <c:v>19</c:v>
                </c:pt>
                <c:pt idx="6">
                  <c:v>14</c:v>
                </c:pt>
                <c:pt idx="7">
                  <c:v>7</c:v>
                </c:pt>
                <c:pt idx="8">
                  <c:v>6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BE-4329-AA9A-26D8002A63EE}"/>
            </c:ext>
          </c:extLst>
        </c:ser>
        <c:ser>
          <c:idx val="4"/>
          <c:order val="4"/>
          <c:tx>
            <c:strRef>
              <c:f>Meassurments!$K$2</c:f>
              <c:strCache>
                <c:ptCount val="1"/>
                <c:pt idx="0">
                  <c:v>500ms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Meassurments!$B$78:$B$96</c:f>
              <c:numCache>
                <c:formatCode>General</c:formatCode>
                <c:ptCount val="19"/>
                <c:pt idx="0">
                  <c:v>46</c:v>
                </c:pt>
                <c:pt idx="1">
                  <c:v>37</c:v>
                </c:pt>
                <c:pt idx="2">
                  <c:v>33</c:v>
                </c:pt>
                <c:pt idx="3">
                  <c:v>17</c:v>
                </c:pt>
                <c:pt idx="4">
                  <c:v>10</c:v>
                </c:pt>
                <c:pt idx="5">
                  <c:v>8</c:v>
                </c:pt>
                <c:pt idx="6">
                  <c:v>7</c:v>
                </c:pt>
                <c:pt idx="7">
                  <c:v>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DBE-4329-AA9A-26D8002A63EE}"/>
            </c:ext>
          </c:extLst>
        </c:ser>
        <c:ser>
          <c:idx val="5"/>
          <c:order val="5"/>
          <c:tx>
            <c:strRef>
              <c:f>Meassurments!$L$2</c:f>
              <c:strCache>
                <c:ptCount val="1"/>
                <c:pt idx="0">
                  <c:v>1000ms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Meassurments!$B$173:$B$191</c:f>
              <c:numCache>
                <c:formatCode>General</c:formatCode>
                <c:ptCount val="19"/>
                <c:pt idx="0">
                  <c:v>41</c:v>
                </c:pt>
                <c:pt idx="1">
                  <c:v>22</c:v>
                </c:pt>
                <c:pt idx="2">
                  <c:v>8</c:v>
                </c:pt>
                <c:pt idx="3">
                  <c:v>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BE-4329-AA9A-26D8002A63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6296368"/>
        <c:axId val="2037422800"/>
      </c:lineChart>
      <c:catAx>
        <c:axId val="198629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37422800"/>
        <c:crosses val="autoZero"/>
        <c:auto val="1"/>
        <c:lblAlgn val="ctr"/>
        <c:lblOffset val="100"/>
        <c:noMultiLvlLbl val="0"/>
      </c:catAx>
      <c:valAx>
        <c:axId val="203742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8629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894841111746935"/>
          <c:y val="0.85001724438588677"/>
          <c:w val="0.49750358894927438"/>
          <c:h val="0.14929833377355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Request processing time</a:t>
            </a:r>
            <a:r>
              <a:rPr lang="en-US" baseline="0"/>
              <a:t> as function of repeats </a:t>
            </a:r>
          </a:p>
          <a:p>
            <a:pPr>
              <a:defRPr/>
            </a:pPr>
            <a:r>
              <a:rPr lang="en-US" baseline="0"/>
              <a:t>by constant delay time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4.7947262549017933E-2"/>
          <c:y val="7.407407407407407E-2"/>
          <c:w val="0.9116103953537481"/>
          <c:h val="0.71413129686582855"/>
        </c:manualLayout>
      </c:layout>
      <c:lineChart>
        <c:grouping val="standard"/>
        <c:varyColors val="0"/>
        <c:ser>
          <c:idx val="0"/>
          <c:order val="0"/>
          <c:tx>
            <c:strRef>
              <c:f>Meassurments!$G$2</c:f>
              <c:strCache>
                <c:ptCount val="1"/>
                <c:pt idx="0">
                  <c:v>100ms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Meassurments!$D$78:$D$96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Meassurments!$A$2:$A$20</c:f>
              <c:numCache>
                <c:formatCode>General</c:formatCode>
                <c:ptCount val="19"/>
                <c:pt idx="0">
                  <c:v>13.8</c:v>
                </c:pt>
                <c:pt idx="1">
                  <c:v>14.8</c:v>
                </c:pt>
                <c:pt idx="2">
                  <c:v>15.2</c:v>
                </c:pt>
                <c:pt idx="3">
                  <c:v>16.8</c:v>
                </c:pt>
                <c:pt idx="4">
                  <c:v>17.100000000000001</c:v>
                </c:pt>
                <c:pt idx="5">
                  <c:v>17.7</c:v>
                </c:pt>
                <c:pt idx="6">
                  <c:v>18.899999999999999</c:v>
                </c:pt>
                <c:pt idx="7">
                  <c:v>21.4</c:v>
                </c:pt>
                <c:pt idx="8">
                  <c:v>23.1</c:v>
                </c:pt>
                <c:pt idx="9">
                  <c:v>23.3</c:v>
                </c:pt>
                <c:pt idx="10">
                  <c:v>26.2</c:v>
                </c:pt>
                <c:pt idx="11">
                  <c:v>27.6</c:v>
                </c:pt>
                <c:pt idx="12">
                  <c:v>29.3</c:v>
                </c:pt>
                <c:pt idx="13">
                  <c:v>31.7</c:v>
                </c:pt>
                <c:pt idx="14">
                  <c:v>31.6</c:v>
                </c:pt>
                <c:pt idx="15">
                  <c:v>34.9</c:v>
                </c:pt>
                <c:pt idx="16">
                  <c:v>32.5</c:v>
                </c:pt>
                <c:pt idx="17">
                  <c:v>32.200000000000003</c:v>
                </c:pt>
                <c:pt idx="18">
                  <c:v>32.9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B8-456D-AED9-CFF009F0F6FB}"/>
            </c:ext>
          </c:extLst>
        </c:ser>
        <c:ser>
          <c:idx val="1"/>
          <c:order val="1"/>
          <c:tx>
            <c:strRef>
              <c:f>Meassurments!$H$2</c:f>
              <c:strCache>
                <c:ptCount val="1"/>
                <c:pt idx="0">
                  <c:v>200ms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Meassurments!$D$78:$D$96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Meassurments!$A$21:$A$39</c:f>
              <c:numCache>
                <c:formatCode>General</c:formatCode>
                <c:ptCount val="19"/>
                <c:pt idx="0">
                  <c:v>13.8</c:v>
                </c:pt>
                <c:pt idx="1">
                  <c:v>15.2</c:v>
                </c:pt>
                <c:pt idx="2">
                  <c:v>16.8</c:v>
                </c:pt>
                <c:pt idx="3">
                  <c:v>19.7</c:v>
                </c:pt>
                <c:pt idx="4">
                  <c:v>20.5</c:v>
                </c:pt>
                <c:pt idx="5">
                  <c:v>23.9</c:v>
                </c:pt>
                <c:pt idx="6">
                  <c:v>24.5</c:v>
                </c:pt>
                <c:pt idx="7">
                  <c:v>25.9</c:v>
                </c:pt>
                <c:pt idx="8">
                  <c:v>26.8</c:v>
                </c:pt>
                <c:pt idx="9">
                  <c:v>29.2</c:v>
                </c:pt>
                <c:pt idx="10">
                  <c:v>31.4</c:v>
                </c:pt>
                <c:pt idx="11">
                  <c:v>31.9</c:v>
                </c:pt>
                <c:pt idx="12">
                  <c:v>32.200000000000003</c:v>
                </c:pt>
                <c:pt idx="13">
                  <c:v>29.9</c:v>
                </c:pt>
                <c:pt idx="14">
                  <c:v>30</c:v>
                </c:pt>
                <c:pt idx="15">
                  <c:v>31.6</c:v>
                </c:pt>
                <c:pt idx="16">
                  <c:v>30.3</c:v>
                </c:pt>
                <c:pt idx="17">
                  <c:v>30.9</c:v>
                </c:pt>
                <c:pt idx="18">
                  <c:v>31.2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B8-456D-AED9-CFF009F0F6FB}"/>
            </c:ext>
          </c:extLst>
        </c:ser>
        <c:ser>
          <c:idx val="2"/>
          <c:order val="2"/>
          <c:tx>
            <c:strRef>
              <c:f>Meassurments!$I$2</c:f>
              <c:strCache>
                <c:ptCount val="1"/>
                <c:pt idx="0">
                  <c:v>300ms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Meassurments!$D$78:$D$96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Meassurments!$A$40:$A$58</c:f>
              <c:numCache>
                <c:formatCode>General</c:formatCode>
                <c:ptCount val="19"/>
                <c:pt idx="0">
                  <c:v>13.6</c:v>
                </c:pt>
                <c:pt idx="1">
                  <c:v>15.7</c:v>
                </c:pt>
                <c:pt idx="2">
                  <c:v>19.7</c:v>
                </c:pt>
                <c:pt idx="3">
                  <c:v>22.2</c:v>
                </c:pt>
                <c:pt idx="4">
                  <c:v>21.9</c:v>
                </c:pt>
                <c:pt idx="5">
                  <c:v>22.5</c:v>
                </c:pt>
                <c:pt idx="6">
                  <c:v>27.5</c:v>
                </c:pt>
                <c:pt idx="7">
                  <c:v>31.2</c:v>
                </c:pt>
                <c:pt idx="8">
                  <c:v>30.9</c:v>
                </c:pt>
                <c:pt idx="9">
                  <c:v>31.3</c:v>
                </c:pt>
                <c:pt idx="10">
                  <c:v>31.9</c:v>
                </c:pt>
                <c:pt idx="11">
                  <c:v>29.9</c:v>
                </c:pt>
                <c:pt idx="12">
                  <c:v>30.6</c:v>
                </c:pt>
                <c:pt idx="13">
                  <c:v>29.5</c:v>
                </c:pt>
                <c:pt idx="14">
                  <c:v>31.2</c:v>
                </c:pt>
                <c:pt idx="15">
                  <c:v>30.7</c:v>
                </c:pt>
                <c:pt idx="16">
                  <c:v>31</c:v>
                </c:pt>
                <c:pt idx="17">
                  <c:v>31.6</c:v>
                </c:pt>
                <c:pt idx="18">
                  <c:v>29.8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5B8-456D-AED9-CFF009F0F6FB}"/>
            </c:ext>
          </c:extLst>
        </c:ser>
        <c:ser>
          <c:idx val="3"/>
          <c:order val="3"/>
          <c:tx>
            <c:strRef>
              <c:f>Meassurments!$J$2</c:f>
              <c:strCache>
                <c:ptCount val="1"/>
                <c:pt idx="0">
                  <c:v>400ms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Meassurments!$D$78:$D$96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Meassurments!$A$59:$A$77</c:f>
              <c:numCache>
                <c:formatCode>General</c:formatCode>
                <c:ptCount val="19"/>
                <c:pt idx="0">
                  <c:v>16.2</c:v>
                </c:pt>
                <c:pt idx="1">
                  <c:v>16.899999999999999</c:v>
                </c:pt>
                <c:pt idx="2">
                  <c:v>21</c:v>
                </c:pt>
                <c:pt idx="3">
                  <c:v>21.9</c:v>
                </c:pt>
                <c:pt idx="4">
                  <c:v>25.4</c:v>
                </c:pt>
                <c:pt idx="5">
                  <c:v>26.4</c:v>
                </c:pt>
                <c:pt idx="6">
                  <c:v>28.3</c:v>
                </c:pt>
                <c:pt idx="7">
                  <c:v>31.9</c:v>
                </c:pt>
                <c:pt idx="8">
                  <c:v>32.299999999999997</c:v>
                </c:pt>
                <c:pt idx="9">
                  <c:v>31.7</c:v>
                </c:pt>
                <c:pt idx="10">
                  <c:v>32.200000000000003</c:v>
                </c:pt>
                <c:pt idx="11">
                  <c:v>34.200000000000003</c:v>
                </c:pt>
                <c:pt idx="12">
                  <c:v>32.9</c:v>
                </c:pt>
                <c:pt idx="13">
                  <c:v>33.200000000000003</c:v>
                </c:pt>
                <c:pt idx="14">
                  <c:v>33.700000000000003</c:v>
                </c:pt>
                <c:pt idx="15">
                  <c:v>32.799999999999997</c:v>
                </c:pt>
                <c:pt idx="16">
                  <c:v>33.1</c:v>
                </c:pt>
                <c:pt idx="17">
                  <c:v>32.5</c:v>
                </c:pt>
                <c:pt idx="18">
                  <c:v>33.4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5B8-456D-AED9-CFF009F0F6FB}"/>
            </c:ext>
          </c:extLst>
        </c:ser>
        <c:ser>
          <c:idx val="4"/>
          <c:order val="4"/>
          <c:tx>
            <c:strRef>
              <c:f>Meassurments!$K$2</c:f>
              <c:strCache>
                <c:ptCount val="1"/>
                <c:pt idx="0">
                  <c:v>500ms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Meassurments!$A$78:$A$96</c:f>
              <c:numCache>
                <c:formatCode>General</c:formatCode>
                <c:ptCount val="19"/>
                <c:pt idx="0">
                  <c:v>17.399999999999999</c:v>
                </c:pt>
                <c:pt idx="1">
                  <c:v>23.7</c:v>
                </c:pt>
                <c:pt idx="2">
                  <c:v>26</c:v>
                </c:pt>
                <c:pt idx="3">
                  <c:v>28.7</c:v>
                </c:pt>
                <c:pt idx="4">
                  <c:v>29</c:v>
                </c:pt>
                <c:pt idx="5">
                  <c:v>30.8</c:v>
                </c:pt>
                <c:pt idx="6">
                  <c:v>31.8</c:v>
                </c:pt>
                <c:pt idx="7">
                  <c:v>31.3</c:v>
                </c:pt>
                <c:pt idx="8">
                  <c:v>32.1</c:v>
                </c:pt>
                <c:pt idx="9">
                  <c:v>33.5</c:v>
                </c:pt>
                <c:pt idx="10">
                  <c:v>29.6</c:v>
                </c:pt>
                <c:pt idx="11">
                  <c:v>32.1</c:v>
                </c:pt>
                <c:pt idx="12">
                  <c:v>30.3</c:v>
                </c:pt>
                <c:pt idx="13">
                  <c:v>31.7</c:v>
                </c:pt>
                <c:pt idx="14">
                  <c:v>32</c:v>
                </c:pt>
                <c:pt idx="15">
                  <c:v>33.1</c:v>
                </c:pt>
                <c:pt idx="16">
                  <c:v>31.4</c:v>
                </c:pt>
                <c:pt idx="17">
                  <c:v>32.299999999999997</c:v>
                </c:pt>
                <c:pt idx="18">
                  <c:v>30.9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5B8-456D-AED9-CFF009F0F6FB}"/>
            </c:ext>
          </c:extLst>
        </c:ser>
        <c:ser>
          <c:idx val="5"/>
          <c:order val="5"/>
          <c:tx>
            <c:strRef>
              <c:f>Meassurments!$L$2</c:f>
              <c:strCache>
                <c:ptCount val="1"/>
                <c:pt idx="0">
                  <c:v>1000ms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Meassurments!$A$173:$A$191</c:f>
              <c:numCache>
                <c:formatCode>General</c:formatCode>
                <c:ptCount val="19"/>
                <c:pt idx="0">
                  <c:v>20.3</c:v>
                </c:pt>
                <c:pt idx="1">
                  <c:v>28.3</c:v>
                </c:pt>
                <c:pt idx="2">
                  <c:v>29</c:v>
                </c:pt>
                <c:pt idx="3">
                  <c:v>32.6</c:v>
                </c:pt>
                <c:pt idx="4">
                  <c:v>30</c:v>
                </c:pt>
                <c:pt idx="5">
                  <c:v>29.7</c:v>
                </c:pt>
                <c:pt idx="6">
                  <c:v>31.3</c:v>
                </c:pt>
                <c:pt idx="7">
                  <c:v>29.1</c:v>
                </c:pt>
                <c:pt idx="8">
                  <c:v>32.700000000000003</c:v>
                </c:pt>
                <c:pt idx="9">
                  <c:v>33.5</c:v>
                </c:pt>
                <c:pt idx="10">
                  <c:v>32.799999999999997</c:v>
                </c:pt>
                <c:pt idx="11">
                  <c:v>34.200000000000003</c:v>
                </c:pt>
                <c:pt idx="12">
                  <c:v>33.700000000000003</c:v>
                </c:pt>
                <c:pt idx="13">
                  <c:v>34.5</c:v>
                </c:pt>
                <c:pt idx="14">
                  <c:v>34.1</c:v>
                </c:pt>
                <c:pt idx="15">
                  <c:v>32.799999999999997</c:v>
                </c:pt>
                <c:pt idx="16">
                  <c:v>32.5</c:v>
                </c:pt>
                <c:pt idx="17">
                  <c:v>31.5</c:v>
                </c:pt>
                <c:pt idx="18">
                  <c:v>33.1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5B8-456D-AED9-CFF009F0F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6296368"/>
        <c:axId val="2037422800"/>
      </c:lineChart>
      <c:catAx>
        <c:axId val="198629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37422800"/>
        <c:crosses val="autoZero"/>
        <c:auto val="1"/>
        <c:lblAlgn val="ctr"/>
        <c:lblOffset val="100"/>
        <c:noMultiLvlLbl val="0"/>
      </c:catAx>
      <c:valAx>
        <c:axId val="203742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8629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985110790783251"/>
          <c:y val="0.85949179710200463"/>
          <c:w val="0.59236253467871047"/>
          <c:h val="0.14001322146602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9/27/2022 4:34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5:46.0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7555 514 24575,'-19'-1'0,"1"-1"0,0-1 0,0 0 0,0-2 0,-29-10 0,25 8 0,-67-16 0,56 16 0,1-2 0,-33-13 0,-79-29 0,121 44 0,6 2 0,-1 1 0,0 1 0,0 1 0,0 0 0,-32 1 0,38 1 0,0-2 0,0 1 0,0-2 0,0 0 0,0 0 0,-12-6 0,-16-4 0,20 8 0,-1 1 0,1 1 0,-24 0 0,-61 3 0,-25-1 0,119-1 0,1 0 0,0-1 0,-1 0 0,1-1 0,-15-8 0,-4 0 0,-45-19 0,-67-24 0,113 47 0,1 0 0,-2 2 0,-36-4 0,44 7 0,-35-9 0,3 0 0,-20-3 0,34 6 0,-74-6 0,69 14 0,14 0 0,-50-7 0,10-2 0,1 2 0,-111 1 0,152 6 0,1-1 0,-44-10 0,-22-2 0,-263 9 0,211 6 0,-1953-1 0,1921 9 0,4 0 0,151-8 0,0 2 0,0 0 0,-25 7 0,22-4 0,-46 5 0,40-9 0,-41 3 0,-273 43 0,204-32 0,-185-1 0,309-15 0,0 2 0,-25 5 0,10-1 0,19-4 0,0 1 0,1 1 0,-1 0 0,-20 10 0,-45 30 0,53-30 0,17-9 0,0-2 0,-17 6 0,17-6 0,0 0 0,0 0 0,0 1 0,-7 4 0,-25 21 0,32-22 0,0-1 0,0 1 0,-1-2 0,0 1 0,-1-1 0,1 0 0,-1-1 0,0 0 0,-17 4 0,19-7 0,0 1 0,0 0 0,1 1 0,-1 0 0,0 0 0,1 0 0,-13 9 0,3 0 0,-27 26 0,14-13 0,23-21 0,1 1 0,0 0 0,0 0 0,0 0 0,1 1 0,0 0 0,0 0 0,-5 8 0,5-3 0,0 0 0,0 0 0,1 0 0,1 1 0,-4 16 0,-4 62 0,6-39 0,0 15 0,4 93 0,2-72 0,-1-62 0,4 28 0,-3-43 0,1 0 0,1-1 0,-1 1 0,1-1 0,9 18 0,-7-16 0,-1 0 0,0 1 0,0 0 0,-1-1 0,0 1 0,1 20 0,-2-21 0,0-1 0,1 1 0,1-1 0,-1 0 0,8 13 0,-5-12 0,-1 1 0,0 0 0,3 16 0,-4-15 0,0-1 0,0 0 0,10 17 0,-7-14 0,8 22 0,25 68 0,-37-96 0,1 1 0,1 0 0,0-1 0,0 0 0,1 0 0,0-1 0,0 0 0,11 11 0,4 1 0,38 28 0,11 8 0,-26-11 0,-30-29 0,1-1 0,1 0 0,30 21 0,-13-13 0,-22-15 0,0 0 0,1 0 0,0-2 0,0 1 0,14 4 0,4 1 0,44 24 0,-26-12 0,90 36 0,-111-51 0,1-1 0,29 5 0,-25-7 0,39 13 0,-52-12 0,1-2 0,0 0 0,36 3 0,61-5 0,-88-1 0,36 5 0,19 1 0,-50-7 0,16-1 0,53 9 0,-37-3 0,121-4 0,-98-4 0,809 2 0,-859-2 0,73-12 0,22-3 0,-92 15 0,13 1 0,78-13 0,-35-2 0,1 5 0,108 1 0,-104 12 0,-22-1 0,115-11 0,-89-4 0,164-24 0,-232 30 0,35-5 0,95-7 0,-122 16 0,77-17 0,-74 11 0,62-5 0,46 6 0,284-22 0,-111-22 0,191-95 0,-414 102 0,-20 6 0,-62 32 0,0 0 0,50-6 0,-60 11 0,-12 3 0,-1-1 0,1 0 0,-1 0 0,1-1 0,-1 1 0,0-1 0,0 1 0,0-1 0,0 0 0,0 0 0,0 0 0,3-4 0,1-1 0,0-1 0,10-16 0,-1 1 0,70-93 0,-80 108 0,-1 0 0,0-1 0,-1 0 0,0 0 0,0 0 0,-1 0 0,3-12 0,5-12 0,0-1 0,-3 13 0,17-40 0,-13 40 0,-1 0 0,-1-1 0,8-27 0,-4 13 0,-10 28 0,0 0 0,-1 0 0,3-12 0,26-105 0,-29 108 0,-1 0 0,0-1 0,-1-28 0,-2 27 0,2 0 0,4-33 0,0 18-217,-1 0 0,-2-65 0,-2 80-497,0 4-6112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5:55.3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7846 411 24575,'-70'-3'0,"-91"-17"0,77 8 0,-270-32 0,54 36 0,185 10 0,-446-2 0,521-2 0,1-2 0,-69-16 0,-27-3 0,68 15 0,-89-4 0,-128 13 0,265-3 0,0 0 0,0-1 0,-30-8 0,28 5 0,0 2 0,-35-4 0,28 8 0,14 0 0,1-1 0,0 0 0,0 0 0,-19-5 0,-1-2 0,0 1 0,-1 2 0,-58-1 0,89 6 0,-138-16 0,88 8 0,-60-2 0,-236 10 0,144 1 0,182-2 0,0-1 0,-40-10 0,-11-1 0,-33 4 0,-77-11 0,102 10 0,54 7 0,0-1 0,-38-10 0,8-1 0,0 3 0,-115-10 0,100 15 0,-71-3 0,-390 11 0,489 1 0,-1 3 0,-87 19 0,78-12 0,-24 0 0,46-7 0,-52 12 0,-79 26 0,88-27 0,50-12 0,0 1 0,1 1 0,0 1 0,0 2 0,-27 13 0,29-11 0,-1 0 0,0-2 0,0-1 0,0 0 0,-1-2 0,0-1 0,-1-1 0,1-1 0,-33-1 0,-413 34 0,431-29 0,0 2 0,-55 20 0,-71 37 0,159-63 0,-10 3 0,0-1 0,-1-1 0,0 0 0,-28 2 0,-5 1 0,-1-3 0,20-2 0,30-1 0,0-1 0,1 0 0,-1 0 0,1 1 0,-1-1 0,0 1 0,1 0 0,-1-1 0,1 1 0,0 0 0,-1 0 0,1 0 0,0 0 0,-1 0 0,1 0 0,0 0 0,0 0 0,0 1 0,0-1 0,0 0 0,0 1 0,0-1 0,0 0 0,1 1 0,-1-1 0,1 1 0,-1 0 0,1-1 0,-1 3 0,0 4 0,0 1 0,0 0 0,1-1 0,1 14 0,0-7 0,0 71 0,3 67 0,1-124 0,2-1 0,0 1 0,12 27 0,-7-24 0,12 61 0,-15-3 0,-7-65 0,0 0 0,1 0 0,2 0 0,9 30 0,-7-33 0,-1-1 0,-1 1 0,4 44 0,-8-54 0,2 0 0,-1 0 0,2 0 0,-1-1 0,2 0 0,-1 1 0,8 10 0,48 71 0,-18-32 0,-25-35 0,1-2 0,1 0 0,1-1 0,2-1 0,0-1 0,1-1 0,48 32 0,48 23 0,41 28 0,-137-86 0,1-1 0,0-1 0,1-1 0,1-1 0,0-2 0,54 17 0,12-7 0,21 7 0,-48-11 0,2-2 0,0-3 0,86 4 0,20-12 0,-1-9 0,225-33 0,-172 12 0,304 5 0,-496 21 0,601 21 0,-426-7 0,259-17 0,-344-8 0,131-30 0,-101 14 0,309-55 0,-250 43 0,-12 2 0,69-13 0,-214 38 0,0-2 0,-1-2 0,0-3 0,-2-2 0,78-44 0,83-33 0,-95 46 0,15 4 0,-92 35 0,-6 2 0,31-10 0,-59 18 0,0-1 0,-1 1 0,1-1 0,-1-1 0,0 1 0,11-11 0,20-24 0,-19 18 0,38-32 0,-41 39 0,1-1 0,23-32 0,-30 36 0,0-2 0,0 0 0,9-18 0,-14 22 0,0 1 0,1 0 0,0 0 0,0 0 0,1 1 0,0 0 0,0 0 0,0 0 0,16-11 0,-12 12 0,5-4 0,25-19 0,-31 18 0,0 1 0,-1-2 0,0 1 0,-1-1 0,0 0 0,7-17 0,12-21 0,10-15 0,-21 35 0,22-31 0,-33 54 0,0 0 0,0 0 0,0-1 0,-1 1 0,-1-1 0,1 0 0,-1 1 0,-1-1 0,2-15 0,-1-6 0,-4-41 0,0 22 0,2-126-1365,0 158-5461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5:59.1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1 104 24575,'52'0'0,"362"-17"0,-197-12 0,300-26 0,-426 52 0,167 16 0,-181-3 0,197 18 0,383-10 0,-569-10 0,155 34 0,-143-22 0,369 85 0,-20-3 0,-348-82 0,427 71 0,-315-68 0,274 38 0,-176-11 0,-58 0 0,-124-22 0,-41-11 0,36 7 0,132 45 0,-149-33 0,139 49 0,-24-19 0,-20-8 0,61 55 0,-185-76 0,-37-20 0,0-2 0,1-1 0,1-3 0,87 13 0,160 28 0,-223-39 0,108 5 0,-8-2 0,13 2 0,-113-14 0,0 2 0,1 2 0,84 22 0,-108-20-1365,-27-7-5461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6:00.9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151 1 24575,'2'0'0,"0"1"0,0 0 0,1 0 0,-1 0 0,0 0 0,0 0 0,0 1 0,0-1 0,0 1 0,-1-1 0,1 1 0,2 2 0,6 5 0,2-1 0,-1 1 0,0 0 0,0 1 0,-1 0 0,-1 1 0,14 17 0,-15-15 0,1 0 0,0-1 0,1-1 0,0 1 0,1-1 0,0-1 0,1 0 0,19 12 0,-11-9 0,-1 1 0,-1 1 0,0 1 0,25 28 0,-22-21 0,-18-20 0,0-1 0,0 0 0,0 1 0,0-1 0,1 0 0,-1-1 0,5 3 0,11 5 0,-19-8 0,1-1 0,-1 0 0,1 1 0,-1-1 0,1 0 0,-1 1 0,1-1 0,-1 1 0,1-1 0,-1 0 0,1 1 0,-1-1 0,0 1 0,1 0 0,-1-1 0,0 1 0,0-1 0,1 1 0,-1-1 0,0 1 0,0 0 0,0-1 0,0 1 0,0 0 0,1-1 0,-1 1 0,0-1 0,-1 1 0,1 0 0,0-1 0,0 1 0,0 0 0,0-1 0,0 1 0,-1-1 0,1 1 0,0 0 0,0-1 0,-1 1 0,1-1 0,0 1 0,-1-1 0,1 1 0,-1-1 0,1 1 0,-1-1 0,0 1 0,-3 3 0,-1-1 0,1 1 0,-1-1 0,-6 4 0,10-6 0,-435 253 0,334-196-1365,94-53-5461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6:03.5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550 0 24575,'-2'1'0,"1"-1"0,-1 0 0,1 1 0,-1-1 0,1 1 0,0-1 0,-1 1 0,1 0 0,-1 0 0,1 0 0,0 0 0,-2 1 0,-16 17 0,14-14 0,-8 8 0,3-2 0,-1-1 0,-15 12 0,-2 0 0,1 2 0,-26 29 0,9-9 0,32-33 0,-50 52 0,52-51 0,0 0 0,1 0 0,-13 23 0,10-6 0,10-23 0,0-1 0,0 1 0,-1-1 0,0 1 0,0-1 0,-5 7 0,-88 94 0,93-101 0,0-1 0,1 0 0,-1 0 0,1 1 0,0-1 0,-2 9 0,-7 15 0,10-26 0,0 0 0,0 0 0,0-1 0,1 1 0,-1 0 0,0 0 0,1 0 0,0 0 0,-1 0 0,1 0 0,0 0 0,0 0 0,0 0 0,0 3 0,1-2 0,0-1 0,0 1 0,0-1 0,0 1 0,1-1 0,-1 1 0,1-1 0,-1 0 0,1 0 0,3 4 0,23 20 0,1 0 0,2-2 0,42 26 0,12 9 0,56 38 0,-22-17 0,235 169 0,-346-243-455,0-1 0,10 11 0,-8-6-6371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9/27/2022 4:34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presenter </a:t>
            </a:r>
          </a:p>
          <a:p>
            <a:r>
              <a:rPr lang="en-US" dirty="0"/>
              <a:t>Each speaker introduces themselves and provides fun fact or superpower.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9/27/2022 4:34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9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9/27/2022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Segoe UI"/>
                <a:cs typeface="Segoe UI"/>
              </a:rPr>
              <a:t>For long resource links, create a shortened link at aka.ms </a:t>
            </a:r>
            <a:endParaRPr lang="en-US"/>
          </a:p>
          <a:p>
            <a:r>
              <a:rPr lang="en-US" sz="850">
                <a:latin typeface="Segoe UI"/>
                <a:cs typeface="Segoe UI"/>
              </a:rPr>
              <a:t>Paste the resource links into the meeting chat as an “Announcement” so attendees can copy/use them</a:t>
            </a:r>
          </a:p>
          <a:p>
            <a:r>
              <a:rPr lang="en-US" sz="850">
                <a:latin typeface="Segoe UI"/>
                <a:cs typeface="Segoe UI"/>
              </a:rPr>
              <a:t>To continue the conversation, re-post the team’s social handles or other methods of connecting</a:t>
            </a:r>
          </a:p>
          <a:p>
            <a:r>
              <a:rPr lang="en-US" sz="850">
                <a:latin typeface="Segoe UI"/>
                <a:cs typeface="Segoe UI"/>
              </a:rPr>
              <a:t>COPY/PASTE</a:t>
            </a:r>
          </a:p>
          <a:p>
            <a:pPr marL="285750" indent="-285750">
              <a:buFont typeface="Arial"/>
              <a:buChar char="•"/>
            </a:pPr>
            <a:endParaRPr lang="en-US" sz="85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9/27/2022 4:34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9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sv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75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70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3966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03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66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70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92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800481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4186912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307208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267261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510812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AF610D3-6117-48F4-AED9-F47791F33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815055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616585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642989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750047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984232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1919612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4150888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724013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1337020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220497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114993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797277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1612074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4167752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24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525456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fr-fr" sz="2400" dirty="0">
                <a:solidFill>
                  <a:srgbClr val="0078D4"/>
                </a:solidFill>
                <a:latin typeface="Segoe UI Semibold"/>
              </a:rPr>
              <a:t>Inhaltsbesitzer*innen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fr-fr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Design und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fr-fr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Produktion</a:t>
            </a:r>
          </a:p>
        </p:txBody>
      </p:sp>
    </p:spTree>
    <p:extLst>
      <p:ext uri="{BB962C8B-B14F-4D97-AF65-F5344CB8AC3E}">
        <p14:creationId xmlns:p14="http://schemas.microsoft.com/office/powerpoint/2010/main" val="1671979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4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13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94043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7335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6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62621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66823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18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0301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4837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63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775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fr-fr" sz="700" dirty="0">
                <a:solidFill>
                  <a:schemeClr val="tx1"/>
                </a:solidFill>
                <a:cs typeface="Segoe UI" pitchFamily="34" charset="0"/>
              </a:rPr>
              <a:t>© Copyright Microsoft Corporation. Alle Rechte vorbehalten.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8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4872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DB6EE-4DD4-6B48-B33F-B16B0952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9017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de-DE" sz="3800" b="1" kern="1200" spc="-10" baseline="0" dirty="0">
                <a:solidFill>
                  <a:srgbClr val="353535"/>
                </a:solidFill>
                <a:latin typeface="Raleway" pitchFamily="2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0CCE2-5AF6-EB4E-86E1-EE1B989D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4939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335083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Feedback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F10E404-8292-2A95-2AA5-562E7FEA99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454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B5E89D5-DA86-46C3-BBA4-D4EFA06FA7F6}"/>
              </a:ext>
            </a:extLst>
          </p:cNvPr>
          <p:cNvSpPr/>
          <p:nvPr userDrawn="1"/>
        </p:nvSpPr>
        <p:spPr bwMode="auto">
          <a:xfrm>
            <a:off x="0" y="1173804"/>
            <a:ext cx="12192000" cy="1728424"/>
          </a:xfrm>
          <a:prstGeom prst="rect">
            <a:avLst/>
          </a:prstGeom>
          <a:solidFill>
            <a:srgbClr val="045698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err="1">
              <a:solidFill>
                <a:srgbClr val="FED927"/>
              </a:solidFill>
              <a:latin typeface="Myriad Pro Cond" panose="020B0506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4139" y="1353073"/>
            <a:ext cx="11083721" cy="1356997"/>
          </a:xfrm>
        </p:spPr>
        <p:txBody>
          <a:bodyPr tIns="0" bIns="0" anchor="ctr" anchorCtr="0">
            <a:normAutofit/>
          </a:bodyPr>
          <a:lstStyle>
            <a:lvl1pPr algn="ctr">
              <a:defRPr sz="4400" cap="small" baseline="0">
                <a:solidFill>
                  <a:schemeClr val="bg1"/>
                </a:solidFill>
                <a:latin typeface="Myriad Pro Cond" panose="020B0506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FBA70-FAFC-4EE1-9B8B-376DD7327C93}"/>
              </a:ext>
            </a:extLst>
          </p:cNvPr>
          <p:cNvSpPr txBox="1"/>
          <p:nvPr userDrawn="1"/>
        </p:nvSpPr>
        <p:spPr>
          <a:xfrm>
            <a:off x="0" y="640084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Myriad Pro Cond" panose="020B0506030403020204" pitchFamily="34" charset="0"/>
              </a:rPr>
              <a:t>MAINZ, GERMANY       26 – 28 SEPTEMBER 2022</a:t>
            </a:r>
            <a:endParaRPr lang="en-GB" b="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EE2BD94-41CD-1AD4-40AC-56EE43C113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7488" y="5710700"/>
            <a:ext cx="6677025" cy="6096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25C2481-F8D4-D6E0-A9A0-A725122748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37239" y="3564993"/>
            <a:ext cx="48641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D90313-55F4-91B6-0E55-276AE138F4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37239" y="4280853"/>
            <a:ext cx="5334000" cy="741363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JOB TITLE</a:t>
            </a:r>
          </a:p>
        </p:txBody>
      </p:sp>
    </p:spTree>
    <p:extLst>
      <p:ext uri="{BB962C8B-B14F-4D97-AF65-F5344CB8AC3E}">
        <p14:creationId xmlns:p14="http://schemas.microsoft.com/office/powerpoint/2010/main" val="15678507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46551"/>
          </a:xfrm>
          <a:prstGeom prst="rect">
            <a:avLst/>
          </a:prstGeom>
          <a:solidFill>
            <a:srgbClr val="045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yriad Pro Cond" panose="020B0506030403020204" pitchFamily="34" charset="0"/>
              </a:rPr>
              <a:t> ♡ DIAMOND AND PLATINUM SPONSORS ♡</a:t>
            </a:r>
            <a:endParaRPr lang="en-US" b="1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6E279C-232D-0ED4-5FB3-4A03C99350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27" y="66496"/>
            <a:ext cx="962922" cy="51355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6EC889-E580-2048-644F-A3BC2275B8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8451" y="66496"/>
            <a:ext cx="962922" cy="513558"/>
          </a:xfrm>
          <a:prstGeom prst="rect">
            <a:avLst/>
          </a:prstGeom>
        </p:spPr>
      </p:pic>
      <p:pic>
        <p:nvPicPr>
          <p:cNvPr id="10" name="Picture 2" descr="keepit">
            <a:extLst>
              <a:ext uri="{FF2B5EF4-FFF2-40B4-BE49-F238E27FC236}">
                <a16:creationId xmlns:a16="http://schemas.microsoft.com/office/drawing/2014/main" id="{E502576D-34B0-B6A5-B7EC-210B9D6B9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5" y="1095613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dmin By Request">
            <a:extLst>
              <a:ext uri="{FF2B5EF4-FFF2-40B4-BE49-F238E27FC236}">
                <a16:creationId xmlns:a16="http://schemas.microsoft.com/office/drawing/2014/main" id="{A9B9628C-900D-8D5A-2819-CEAAFDF7D7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14" y="1095613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GI">
            <a:extLst>
              <a:ext uri="{FF2B5EF4-FFF2-40B4-BE49-F238E27FC236}">
                <a16:creationId xmlns:a16="http://schemas.microsoft.com/office/drawing/2014/main" id="{AF955E24-67E2-44B6-79D5-69FA0EF696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34" y="1095613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APPTIO">
            <a:extLst>
              <a:ext uri="{FF2B5EF4-FFF2-40B4-BE49-F238E27FC236}">
                <a16:creationId xmlns:a16="http://schemas.microsoft.com/office/drawing/2014/main" id="{3F0972F5-DB4E-B194-9589-8CDBD0970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059" y="1095613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AvePoint">
            <a:extLst>
              <a:ext uri="{FF2B5EF4-FFF2-40B4-BE49-F238E27FC236}">
                <a16:creationId xmlns:a16="http://schemas.microsoft.com/office/drawing/2014/main" id="{11AE4742-3468-864E-70E9-4D98348FB6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477" y="1095613"/>
            <a:ext cx="1905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adesso">
            <a:extLst>
              <a:ext uri="{FF2B5EF4-FFF2-40B4-BE49-F238E27FC236}">
                <a16:creationId xmlns:a16="http://schemas.microsoft.com/office/drawing/2014/main" id="{94B60352-0D63-08EE-CA75-B4B9006634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13" y="2667056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veeam">
            <a:extLst>
              <a:ext uri="{FF2B5EF4-FFF2-40B4-BE49-F238E27FC236}">
                <a16:creationId xmlns:a16="http://schemas.microsoft.com/office/drawing/2014/main" id="{4C067B50-70A8-AA0D-6F2C-A739D03233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30" y="2667056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WEBCON">
            <a:extLst>
              <a:ext uri="{FF2B5EF4-FFF2-40B4-BE49-F238E27FC236}">
                <a16:creationId xmlns:a16="http://schemas.microsoft.com/office/drawing/2014/main" id="{04CC880A-E658-5CE1-B1C0-8F6DBA3312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08" y="2656632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Rencore">
            <a:extLst>
              <a:ext uri="{FF2B5EF4-FFF2-40B4-BE49-F238E27FC236}">
                <a16:creationId xmlns:a16="http://schemas.microsoft.com/office/drawing/2014/main" id="{3D78CE9D-C745-CF4A-801E-17D89A21CE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13" y="2656632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 descr="Quest">
            <a:extLst>
              <a:ext uri="{FF2B5EF4-FFF2-40B4-BE49-F238E27FC236}">
                <a16:creationId xmlns:a16="http://schemas.microsoft.com/office/drawing/2014/main" id="{8769BF5B-ADAD-4CA8-1507-7AB3B7679F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13" y="3865090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CoreView">
            <a:extLst>
              <a:ext uri="{FF2B5EF4-FFF2-40B4-BE49-F238E27FC236}">
                <a16:creationId xmlns:a16="http://schemas.microsoft.com/office/drawing/2014/main" id="{48767560-19BE-56CF-6E70-8CD27E42BC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30" y="3865090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wasabi">
            <a:extLst>
              <a:ext uri="{FF2B5EF4-FFF2-40B4-BE49-F238E27FC236}">
                <a16:creationId xmlns:a16="http://schemas.microsoft.com/office/drawing/2014/main" id="{AFF45B24-787A-64F5-350D-FB36C7F2FF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08" y="3865090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redis">
            <a:extLst>
              <a:ext uri="{FF2B5EF4-FFF2-40B4-BE49-F238E27FC236}">
                <a16:creationId xmlns:a16="http://schemas.microsoft.com/office/drawing/2014/main" id="{7B9B5DF1-E20B-DFDE-E595-6111CF9D6B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13" y="3865090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 descr="Trend Micro">
            <a:extLst>
              <a:ext uri="{FF2B5EF4-FFF2-40B4-BE49-F238E27FC236}">
                <a16:creationId xmlns:a16="http://schemas.microsoft.com/office/drawing/2014/main" id="{DDE1EC28-DAFA-2271-1C16-8E758FC39F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87" y="5071363"/>
            <a:ext cx="2309538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0" descr="CLOUDFLARE">
            <a:extLst>
              <a:ext uri="{FF2B5EF4-FFF2-40B4-BE49-F238E27FC236}">
                <a16:creationId xmlns:a16="http://schemas.microsoft.com/office/drawing/2014/main" id="{18E8E71A-471D-DD4C-4528-AF594706FB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904" y="5071363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2" descr="nintex">
            <a:extLst>
              <a:ext uri="{FF2B5EF4-FFF2-40B4-BE49-F238E27FC236}">
                <a16:creationId xmlns:a16="http://schemas.microsoft.com/office/drawing/2014/main" id="{236D9DAF-94A6-88F2-778C-49CCB9478A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08" y="5073157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4" descr="Couchbase">
            <a:extLst>
              <a:ext uri="{FF2B5EF4-FFF2-40B4-BE49-F238E27FC236}">
                <a16:creationId xmlns:a16="http://schemas.microsoft.com/office/drawing/2014/main" id="{2E144F5C-ECA9-BA55-84B6-4926E725C1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13" y="5071363"/>
            <a:ext cx="1906286" cy="10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630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9" y="437336"/>
            <a:ext cx="1623846" cy="162384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2647028" y="617056"/>
            <a:ext cx="3003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bg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2238704"/>
            <a:ext cx="1623846" cy="16238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647027" y="2353004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bg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questions?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FB8357-6795-4ED7-D400-65CFAA23D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6600" y="320652"/>
            <a:ext cx="1143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030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1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AF610D3-6117-48F4-AED9-F47791F33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82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3452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93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260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41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58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29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34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54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68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57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84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88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571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11996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5026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14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195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1987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6811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3482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2390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99811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566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686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638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2268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27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5444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5551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59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6888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2787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3041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08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3853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4078307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2193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92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24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84689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16816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38728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54043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4580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937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4761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156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317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8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44" r:id="rId1"/>
    <p:sldLayoutId id="2147485445" r:id="rId2"/>
    <p:sldLayoutId id="2147485446" r:id="rId3"/>
    <p:sldLayoutId id="2147485447" r:id="rId4"/>
    <p:sldLayoutId id="2147485448" r:id="rId5"/>
    <p:sldLayoutId id="2147485449" r:id="rId6"/>
    <p:sldLayoutId id="2147485450" r:id="rId7"/>
    <p:sldLayoutId id="2147485451" r:id="rId8"/>
    <p:sldLayoutId id="2147485452" r:id="rId9"/>
    <p:sldLayoutId id="2147485453" r:id="rId10"/>
    <p:sldLayoutId id="2147485454" r:id="rId11"/>
    <p:sldLayoutId id="2147485455" r:id="rId12"/>
    <p:sldLayoutId id="2147485456" r:id="rId13"/>
    <p:sldLayoutId id="2147485457" r:id="rId14"/>
    <p:sldLayoutId id="2147485458" r:id="rId15"/>
    <p:sldLayoutId id="2147485459" r:id="rId16"/>
    <p:sldLayoutId id="2147485460" r:id="rId17"/>
    <p:sldLayoutId id="2147485461" r:id="rId18"/>
    <p:sldLayoutId id="2147485462" r:id="rId19"/>
    <p:sldLayoutId id="2147485463" r:id="rId20"/>
    <p:sldLayoutId id="2147485464" r:id="rId21"/>
    <p:sldLayoutId id="2147485465" r:id="rId22"/>
    <p:sldLayoutId id="2147485466" r:id="rId23"/>
    <p:sldLayoutId id="2147485467" r:id="rId24"/>
    <p:sldLayoutId id="2147485468" r:id="rId25"/>
    <p:sldLayoutId id="2147485469" r:id="rId26"/>
    <p:sldLayoutId id="2147485470" r:id="rId27"/>
    <p:sldLayoutId id="2147485471" r:id="rId28"/>
    <p:sldLayoutId id="2147485472" r:id="rId29"/>
    <p:sldLayoutId id="2147485473" r:id="rId30"/>
    <p:sldLayoutId id="2147485474" r:id="rId31"/>
    <p:sldLayoutId id="2147485475" r:id="rId32"/>
    <p:sldLayoutId id="2147485476" r:id="rId33"/>
    <p:sldLayoutId id="2147485477" r:id="rId34"/>
    <p:sldLayoutId id="2147485478" r:id="rId35"/>
    <p:sldLayoutId id="2147485479" r:id="rId36"/>
    <p:sldLayoutId id="2147485480" r:id="rId37"/>
    <p:sldLayoutId id="2147485481" r:id="rId38"/>
    <p:sldLayoutId id="2147485482" r:id="rId39"/>
    <p:sldLayoutId id="2147485483" r:id="rId40"/>
    <p:sldLayoutId id="2147485484" r:id="rId41"/>
    <p:sldLayoutId id="2147485485" r:id="rId42"/>
    <p:sldLayoutId id="2147485486" r:id="rId43"/>
    <p:sldLayoutId id="2147485487" r:id="rId44"/>
    <p:sldLayoutId id="2147485488" r:id="rId45"/>
    <p:sldLayoutId id="2147485489" r:id="rId46"/>
    <p:sldLayoutId id="2147485490" r:id="rId47"/>
    <p:sldLayoutId id="2147485491" r:id="rId48"/>
    <p:sldLayoutId id="2147485541" r:id="rId49"/>
    <p:sldLayoutId id="2147485542" r:id="rId50"/>
    <p:sldLayoutId id="2147485543" r:id="rId51"/>
    <p:sldLayoutId id="2147485544" r:id="rId52"/>
    <p:sldLayoutId id="2147485545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7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3" r:id="rId1"/>
    <p:sldLayoutId id="2147485494" r:id="rId2"/>
    <p:sldLayoutId id="2147485495" r:id="rId3"/>
    <p:sldLayoutId id="2147485496" r:id="rId4"/>
    <p:sldLayoutId id="2147485497" r:id="rId5"/>
    <p:sldLayoutId id="2147485498" r:id="rId6"/>
    <p:sldLayoutId id="2147485499" r:id="rId7"/>
    <p:sldLayoutId id="2147485500" r:id="rId8"/>
    <p:sldLayoutId id="2147485501" r:id="rId9"/>
    <p:sldLayoutId id="2147485502" r:id="rId10"/>
    <p:sldLayoutId id="2147485503" r:id="rId11"/>
    <p:sldLayoutId id="2147485504" r:id="rId12"/>
    <p:sldLayoutId id="2147485505" r:id="rId13"/>
    <p:sldLayoutId id="2147485506" r:id="rId14"/>
    <p:sldLayoutId id="2147485507" r:id="rId15"/>
    <p:sldLayoutId id="2147485508" r:id="rId16"/>
    <p:sldLayoutId id="2147485509" r:id="rId17"/>
    <p:sldLayoutId id="2147485510" r:id="rId18"/>
    <p:sldLayoutId id="2147485511" r:id="rId19"/>
    <p:sldLayoutId id="2147485512" r:id="rId20"/>
    <p:sldLayoutId id="2147485513" r:id="rId21"/>
    <p:sldLayoutId id="2147485514" r:id="rId22"/>
    <p:sldLayoutId id="2147485515" r:id="rId23"/>
    <p:sldLayoutId id="2147485516" r:id="rId24"/>
    <p:sldLayoutId id="2147485517" r:id="rId25"/>
    <p:sldLayoutId id="2147485518" r:id="rId26"/>
    <p:sldLayoutId id="2147485519" r:id="rId27"/>
    <p:sldLayoutId id="2147485520" r:id="rId28"/>
    <p:sldLayoutId id="2147485521" r:id="rId29"/>
    <p:sldLayoutId id="2147485522" r:id="rId30"/>
    <p:sldLayoutId id="2147485523" r:id="rId31"/>
    <p:sldLayoutId id="2147485524" r:id="rId32"/>
    <p:sldLayoutId id="2147485525" r:id="rId33"/>
    <p:sldLayoutId id="2147485526" r:id="rId34"/>
    <p:sldLayoutId id="2147485527" r:id="rId35"/>
    <p:sldLayoutId id="2147485528" r:id="rId36"/>
    <p:sldLayoutId id="2147485529" r:id="rId37"/>
    <p:sldLayoutId id="2147485530" r:id="rId38"/>
    <p:sldLayoutId id="2147485531" r:id="rId39"/>
    <p:sldLayoutId id="2147485532" r:id="rId40"/>
    <p:sldLayoutId id="2147485533" r:id="rId41"/>
    <p:sldLayoutId id="2147485534" r:id="rId42"/>
    <p:sldLayoutId id="2147485535" r:id="rId43"/>
    <p:sldLayoutId id="2147485536" r:id="rId44"/>
    <p:sldLayoutId id="2147485537" r:id="rId45"/>
    <p:sldLayoutId id="2147485538" r:id="rId46"/>
    <p:sldLayoutId id="2147485539" r:id="rId47"/>
    <p:sldLayoutId id="21474855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60.png"/><Relationship Id="rId3" Type="http://schemas.openxmlformats.org/officeDocument/2006/relationships/image" Target="../media/image68.png"/><Relationship Id="rId7" Type="http://schemas.openxmlformats.org/officeDocument/2006/relationships/image" Target="../media/image430.png"/><Relationship Id="rId12" Type="http://schemas.openxmlformats.org/officeDocument/2006/relationships/customXml" Target="../ink/ink5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9.xml"/><Relationship Id="rId6" Type="http://schemas.openxmlformats.org/officeDocument/2006/relationships/customXml" Target="../ink/ink2.xml"/><Relationship Id="rId11" Type="http://schemas.openxmlformats.org/officeDocument/2006/relationships/image" Target="../media/image450.png"/><Relationship Id="rId5" Type="http://schemas.openxmlformats.org/officeDocument/2006/relationships/image" Target="../media/image42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bric/azure-bestpractice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dotnet/machinelearning/blob/510f0112d4fbb4d3ee233b9ca95c83fae1f9da91/src/Microsoft.ML.Core/Utilities/ObjectPool.cs#L4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ddobric/azure-bestpractice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aemirdobric.me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e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ddobric/azure-bestpractices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67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832E6E-7C99-383E-8440-B19E91B7C1FE}"/>
              </a:ext>
            </a:extLst>
          </p:cNvPr>
          <p:cNvSpPr/>
          <p:nvPr/>
        </p:nvSpPr>
        <p:spPr>
          <a:xfrm>
            <a:off x="3905313" y="2036471"/>
            <a:ext cx="4765125" cy="3548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of RAM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4226476" y="2162287"/>
            <a:ext cx="3949336" cy="309876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9DFDA-05CB-ACB4-CF6C-E27734E1201D}"/>
              </a:ext>
            </a:extLst>
          </p:cNvPr>
          <p:cNvSpPr/>
          <p:nvPr/>
        </p:nvSpPr>
        <p:spPr>
          <a:xfrm>
            <a:off x="4506558" y="2280622"/>
            <a:ext cx="3389171" cy="2869228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 Private Memory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0CB2E952-7AB4-E1C3-3C43-058F2DBC1471}"/>
              </a:ext>
            </a:extLst>
          </p:cNvPr>
          <p:cNvSpPr/>
          <p:nvPr/>
        </p:nvSpPr>
        <p:spPr>
          <a:xfrm>
            <a:off x="3623288" y="6045748"/>
            <a:ext cx="2037786" cy="736699"/>
          </a:xfrm>
          <a:prstGeom prst="wedgeRectCallout">
            <a:avLst>
              <a:gd name="adj1" fmla="val -7634"/>
              <a:gd name="adj2" fmla="val -160187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20A4460-1DD1-514F-526B-7D3596D48EA2}"/>
              </a:ext>
            </a:extLst>
          </p:cNvPr>
          <p:cNvSpPr/>
          <p:nvPr/>
        </p:nvSpPr>
        <p:spPr>
          <a:xfrm>
            <a:off x="6201143" y="6045747"/>
            <a:ext cx="2037786" cy="736699"/>
          </a:xfrm>
          <a:prstGeom prst="wedgeRectCallout">
            <a:avLst>
              <a:gd name="adj1" fmla="val -18193"/>
              <a:gd name="adj2" fmla="val -187932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Large Object(s) inside of process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B9ABFF5-BE4F-BEF0-3119-F3AE524ED92B}"/>
              </a:ext>
            </a:extLst>
          </p:cNvPr>
          <p:cNvSpPr/>
          <p:nvPr/>
        </p:nvSpPr>
        <p:spPr>
          <a:xfrm>
            <a:off x="1372901" y="1977361"/>
            <a:ext cx="2037786" cy="901700"/>
          </a:xfrm>
          <a:prstGeom prst="wedgeRectCallout">
            <a:avLst>
              <a:gd name="adj1" fmla="val 67328"/>
              <a:gd name="adj2" fmla="val 92436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Physical memory Boundary</a:t>
            </a:r>
          </a:p>
        </p:txBody>
      </p:sp>
    </p:spTree>
    <p:extLst>
      <p:ext uri="{BB962C8B-B14F-4D97-AF65-F5344CB8AC3E}">
        <p14:creationId xmlns:p14="http://schemas.microsoft.com/office/powerpoint/2010/main" val="204267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832E6E-7C99-383E-8440-B19E91B7C1FE}"/>
              </a:ext>
            </a:extLst>
          </p:cNvPr>
          <p:cNvSpPr/>
          <p:nvPr/>
        </p:nvSpPr>
        <p:spPr>
          <a:xfrm>
            <a:off x="3905313" y="2036471"/>
            <a:ext cx="4765125" cy="3548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of RAM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4226476" y="1575743"/>
            <a:ext cx="3949336" cy="368531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9DFDA-05CB-ACB4-CF6C-E27734E1201D}"/>
              </a:ext>
            </a:extLst>
          </p:cNvPr>
          <p:cNvSpPr/>
          <p:nvPr/>
        </p:nvSpPr>
        <p:spPr>
          <a:xfrm>
            <a:off x="4506558" y="1785769"/>
            <a:ext cx="3389171" cy="3364081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 Private Memory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0CB2E952-7AB4-E1C3-3C43-058F2DBC1471}"/>
              </a:ext>
            </a:extLst>
          </p:cNvPr>
          <p:cNvSpPr/>
          <p:nvPr/>
        </p:nvSpPr>
        <p:spPr>
          <a:xfrm>
            <a:off x="3623288" y="6045748"/>
            <a:ext cx="2037786" cy="736699"/>
          </a:xfrm>
          <a:prstGeom prst="wedgeRectCallout">
            <a:avLst>
              <a:gd name="adj1" fmla="val -7634"/>
              <a:gd name="adj2" fmla="val -160187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20A4460-1DD1-514F-526B-7D3596D48EA2}"/>
              </a:ext>
            </a:extLst>
          </p:cNvPr>
          <p:cNvSpPr/>
          <p:nvPr/>
        </p:nvSpPr>
        <p:spPr>
          <a:xfrm>
            <a:off x="6201143" y="6045747"/>
            <a:ext cx="2037786" cy="736699"/>
          </a:xfrm>
          <a:prstGeom prst="wedgeRectCallout">
            <a:avLst>
              <a:gd name="adj1" fmla="val -18193"/>
              <a:gd name="adj2" fmla="val -187932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Large Object(s) inside of process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B9ABFF5-BE4F-BEF0-3119-F3AE524ED92B}"/>
              </a:ext>
            </a:extLst>
          </p:cNvPr>
          <p:cNvSpPr/>
          <p:nvPr/>
        </p:nvSpPr>
        <p:spPr>
          <a:xfrm>
            <a:off x="1372901" y="1977361"/>
            <a:ext cx="2037786" cy="901700"/>
          </a:xfrm>
          <a:prstGeom prst="wedgeRectCallout">
            <a:avLst>
              <a:gd name="adj1" fmla="val 67328"/>
              <a:gd name="adj2" fmla="val 92436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Physical memory Boundary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7C9F32F-39A3-1D7E-AE48-68EA3E9D418E}"/>
              </a:ext>
            </a:extLst>
          </p:cNvPr>
          <p:cNvSpPr/>
          <p:nvPr/>
        </p:nvSpPr>
        <p:spPr>
          <a:xfrm>
            <a:off x="8324134" y="474819"/>
            <a:ext cx="2037786" cy="901700"/>
          </a:xfrm>
          <a:prstGeom prst="wedgeRectCallout">
            <a:avLst>
              <a:gd name="adj1" fmla="val -67817"/>
              <a:gd name="adj2" fmla="val 96015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91156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817C-E223-681C-EB35-B64DA423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901700"/>
          </a:xfrm>
        </p:spPr>
        <p:txBody>
          <a:bodyPr wrap="square" anchor="t">
            <a:normAutofit/>
          </a:bodyPr>
          <a:lstStyle/>
          <a:p>
            <a:r>
              <a:rPr lang="en-DE" dirty="0"/>
              <a:t>R</a:t>
            </a:r>
            <a:r>
              <a:rPr lang="de-DE" dirty="0"/>
              <a:t>u</a:t>
            </a:r>
            <a:r>
              <a:rPr lang="en-DE" dirty="0"/>
              <a:t>n job locally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89D1D-B1FE-E388-84D8-24BE9C02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82" y="1784613"/>
            <a:ext cx="8948803" cy="48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2F82-4D19-C5C5-8992-AAE9CEA0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584775"/>
          </a:xfrm>
        </p:spPr>
        <p:txBody>
          <a:bodyPr/>
          <a:lstStyle/>
          <a:p>
            <a:r>
              <a:rPr lang="en-DE" dirty="0"/>
              <a:t>Run a job as a Docker Container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416EA-9C51-5588-C69E-09645B604A4D}"/>
              </a:ext>
            </a:extLst>
          </p:cNvPr>
          <p:cNvSpPr txBox="1"/>
          <p:nvPr/>
        </p:nvSpPr>
        <p:spPr>
          <a:xfrm>
            <a:off x="614480" y="2996290"/>
            <a:ext cx="9625818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Consolas" panose="020B0609020204030204" pitchFamily="49" charset="0"/>
              </a:rPr>
              <a:t>&gt; docker tag </a:t>
            </a:r>
            <a:r>
              <a:rPr lang="en-DE" dirty="0" err="1">
                <a:latin typeface="Consolas" panose="020B0609020204030204" pitchFamily="49" charset="0"/>
              </a:rPr>
              <a:t>myjob:latest</a:t>
            </a:r>
            <a:r>
              <a:rPr lang="en-DE" dirty="0">
                <a:latin typeface="Consolas" panose="020B0609020204030204" pitchFamily="49" charset="0"/>
              </a:rPr>
              <a:t> damir.azurecr.io/</a:t>
            </a:r>
            <a:r>
              <a:rPr lang="en-DE" dirty="0" err="1">
                <a:latin typeface="Consolas" panose="020B0609020204030204" pitchFamily="49" charset="0"/>
              </a:rPr>
              <a:t>myjob:latest</a:t>
            </a:r>
            <a:endParaRPr lang="en-DE" dirty="0">
              <a:latin typeface="Consolas" panose="020B0609020204030204" pitchFamily="49" charset="0"/>
            </a:endParaRPr>
          </a:p>
          <a:p>
            <a:br>
              <a:rPr lang="en-DE" dirty="0">
                <a:latin typeface="Consolas" panose="020B0609020204030204" pitchFamily="49" charset="0"/>
              </a:rPr>
            </a:br>
            <a:endParaRPr lang="en-DE" dirty="0">
              <a:latin typeface="Consolas" panose="020B0609020204030204" pitchFamily="49" charset="0"/>
            </a:endParaRPr>
          </a:p>
          <a:p>
            <a:endParaRPr lang="en-DE" dirty="0">
              <a:latin typeface="Consolas" panose="020B0609020204030204" pitchFamily="49" charset="0"/>
            </a:endParaRPr>
          </a:p>
          <a:p>
            <a:r>
              <a:rPr lang="en-DE" dirty="0">
                <a:latin typeface="Consolas" panose="020B0609020204030204" pitchFamily="49" charset="0"/>
              </a:rPr>
              <a:t>&gt; docker push damir.azurecr.io/</a:t>
            </a:r>
            <a:r>
              <a:rPr lang="en-DE" dirty="0" err="1">
                <a:latin typeface="Consolas" panose="020B0609020204030204" pitchFamily="49" charset="0"/>
              </a:rPr>
              <a:t>myjob:latest</a:t>
            </a:r>
            <a:br>
              <a:rPr lang="en-DE" dirty="0">
                <a:latin typeface="Consolas" panose="020B0609020204030204" pitchFamily="49" charset="0"/>
              </a:rPr>
            </a:br>
            <a:br>
              <a:rPr lang="en-DE" dirty="0">
                <a:latin typeface="Consolas" panose="020B0609020204030204" pitchFamily="49" charset="0"/>
              </a:rPr>
            </a:br>
            <a:endParaRPr lang="en-DE" dirty="0">
              <a:latin typeface="Consolas" panose="020B0609020204030204" pitchFamily="49" charset="0"/>
            </a:endParaRPr>
          </a:p>
          <a:p>
            <a:r>
              <a:rPr lang="en-DE" sz="1765" dirty="0">
                <a:latin typeface="Consolas" panose="020B0609020204030204" pitchFamily="49" charset="0"/>
                <a:cs typeface="+mn-cs"/>
              </a:rPr>
              <a:t>&gt;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az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container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create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resource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-group '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my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-container-apps' --name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myjob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--image vcddevregistry.azurecr.io/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myjob:latest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--m 8 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cpu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4 --restart-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policy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Never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os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-type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linux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registry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-password RtMTAS+i2q1GkuYvFOIiRdRjpaxIAscF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registry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-user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vcddevregistry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6FAD5-136A-1BD9-C52C-5FFF85BE93BB}"/>
              </a:ext>
            </a:extLst>
          </p:cNvPr>
          <p:cNvSpPr txBox="1"/>
          <p:nvPr/>
        </p:nvSpPr>
        <p:spPr>
          <a:xfrm>
            <a:off x="614479" y="1909840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&gt; </a:t>
            </a:r>
            <a:r>
              <a:rPr lang="en-DE" dirty="0">
                <a:latin typeface="Consolas" panose="020B0609020204030204" pitchFamily="49" charset="0"/>
              </a:rPr>
              <a:t>docker run -it --rm -m 8g </a:t>
            </a:r>
            <a:r>
              <a:rPr lang="en-DE" dirty="0" err="1">
                <a:latin typeface="Consolas" panose="020B0609020204030204" pitchFamily="49" charset="0"/>
              </a:rPr>
              <a:t>myjob:latest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D8B2B6D-983F-5E4E-EBA9-CF709B6C5F71}"/>
              </a:ext>
            </a:extLst>
          </p:cNvPr>
          <p:cNvSpPr/>
          <p:nvPr/>
        </p:nvSpPr>
        <p:spPr>
          <a:xfrm>
            <a:off x="6348023" y="1372086"/>
            <a:ext cx="2037786" cy="901700"/>
          </a:xfrm>
          <a:prstGeom prst="wedgeRectCallout">
            <a:avLst>
              <a:gd name="adj1" fmla="val -75250"/>
              <a:gd name="adj2" fmla="val 29192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R</a:t>
            </a:r>
            <a:r>
              <a:rPr lang="de-DE" dirty="0">
                <a:solidFill>
                  <a:srgbClr val="1007A5"/>
                </a:solidFill>
              </a:rPr>
              <a:t>u</a:t>
            </a:r>
            <a:r>
              <a:rPr lang="en-DE" dirty="0">
                <a:solidFill>
                  <a:srgbClr val="1007A5"/>
                </a:solidFill>
              </a:rPr>
              <a:t>n locally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6A30B90-2200-4F61-8920-FC43E46FB3F0}"/>
              </a:ext>
            </a:extLst>
          </p:cNvPr>
          <p:cNvSpPr/>
          <p:nvPr/>
        </p:nvSpPr>
        <p:spPr>
          <a:xfrm>
            <a:off x="9914725" y="5804589"/>
            <a:ext cx="2037786" cy="901700"/>
          </a:xfrm>
          <a:prstGeom prst="wedgeRectCallout">
            <a:avLst>
              <a:gd name="adj1" fmla="val -68254"/>
              <a:gd name="adj2" fmla="val -41685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Run in ACI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918A80C5-C05E-37D8-5010-8E316B9986D9}"/>
              </a:ext>
            </a:extLst>
          </p:cNvPr>
          <p:cNvSpPr/>
          <p:nvPr/>
        </p:nvSpPr>
        <p:spPr>
          <a:xfrm>
            <a:off x="7876939" y="3486021"/>
            <a:ext cx="2037786" cy="901700"/>
          </a:xfrm>
          <a:prstGeom prst="wedgeRectCallout">
            <a:avLst>
              <a:gd name="adj1" fmla="val -74526"/>
              <a:gd name="adj2" fmla="val 45003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Push to ACR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0395552-61A2-5A6A-1D00-1B7AD1A837F9}"/>
              </a:ext>
            </a:extLst>
          </p:cNvPr>
          <p:cNvSpPr/>
          <p:nvPr/>
        </p:nvSpPr>
        <p:spPr>
          <a:xfrm>
            <a:off x="9292784" y="2178331"/>
            <a:ext cx="2037786" cy="901700"/>
          </a:xfrm>
          <a:prstGeom prst="wedgeRectCallout">
            <a:avLst>
              <a:gd name="adj1" fmla="val -74526"/>
              <a:gd name="adj2" fmla="val 45003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Tag image b</a:t>
            </a:r>
            <a:r>
              <a:rPr lang="de-DE" dirty="0">
                <a:solidFill>
                  <a:srgbClr val="1007A5"/>
                </a:solidFill>
              </a:rPr>
              <a:t>e</a:t>
            </a:r>
            <a:r>
              <a:rPr lang="en-DE" dirty="0">
                <a:solidFill>
                  <a:srgbClr val="1007A5"/>
                </a:solidFill>
              </a:rPr>
              <a:t>fore pushing to ACR</a:t>
            </a:r>
            <a:endParaRPr lang="en-US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7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E575B-F120-13AB-FC19-DEF271B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my Docker softly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6AD71B-4B7B-D5C0-1EA2-0368B5C5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Exit Code 134</a:t>
            </a:r>
          </a:p>
          <a:p>
            <a:pPr lvl="1"/>
            <a:r>
              <a:rPr lang="en-US" dirty="0"/>
              <a:t>Abnormal termination (SIGABRT)</a:t>
            </a:r>
          </a:p>
          <a:p>
            <a:pPr lvl="1"/>
            <a:r>
              <a:rPr lang="en-US" dirty="0"/>
              <a:t>Container Abnormally Terminated itself</a:t>
            </a:r>
          </a:p>
          <a:p>
            <a:pPr lvl="1"/>
            <a:r>
              <a:rPr lang="en-US" dirty="0"/>
              <a:t>Status </a:t>
            </a:r>
            <a:r>
              <a:rPr lang="en-US" i="1" dirty="0"/>
              <a:t>Out of Memory</a:t>
            </a:r>
          </a:p>
          <a:p>
            <a:r>
              <a:rPr lang="en-US" dirty="0"/>
              <a:t>Exit Code 137 </a:t>
            </a:r>
          </a:p>
          <a:p>
            <a:pPr lvl="1"/>
            <a:r>
              <a:rPr lang="en-US" dirty="0"/>
              <a:t>Immediate Termination (SIGKILL)</a:t>
            </a:r>
          </a:p>
          <a:p>
            <a:pPr lvl="1"/>
            <a:r>
              <a:rPr lang="en-US" dirty="0"/>
              <a:t>Docker Kill</a:t>
            </a:r>
          </a:p>
          <a:p>
            <a:pPr lvl="1"/>
            <a:r>
              <a:rPr lang="en-US" dirty="0"/>
              <a:t>Status </a:t>
            </a:r>
            <a:r>
              <a:rPr lang="en-US" i="1" dirty="0" err="1"/>
              <a:t>OOMKilled</a:t>
            </a:r>
            <a:endParaRPr lang="en-US" i="1" dirty="0"/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FE831-822A-CE7F-0286-488A8F1D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57" y="1636783"/>
            <a:ext cx="5172797" cy="274358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47FF8DC-B407-A1A3-7E91-F09C3AA0AFCF}"/>
              </a:ext>
            </a:extLst>
          </p:cNvPr>
          <p:cNvSpPr/>
          <p:nvPr/>
        </p:nvSpPr>
        <p:spPr>
          <a:xfrm>
            <a:off x="9183756" y="507036"/>
            <a:ext cx="1179444" cy="708991"/>
          </a:xfrm>
          <a:custGeom>
            <a:avLst/>
            <a:gdLst>
              <a:gd name="connsiteX0" fmla="*/ 0 w 1179444"/>
              <a:gd name="connsiteY0" fmla="*/ 0 h 708991"/>
              <a:gd name="connsiteX1" fmla="*/ 196574 w 1179444"/>
              <a:gd name="connsiteY1" fmla="*/ 0 h 708991"/>
              <a:gd name="connsiteX2" fmla="*/ 196574 w 1179444"/>
              <a:gd name="connsiteY2" fmla="*/ 0 h 708991"/>
              <a:gd name="connsiteX3" fmla="*/ 491435 w 1179444"/>
              <a:gd name="connsiteY3" fmla="*/ 0 h 708991"/>
              <a:gd name="connsiteX4" fmla="*/ 821679 w 1179444"/>
              <a:gd name="connsiteY4" fmla="*/ 0 h 708991"/>
              <a:gd name="connsiteX5" fmla="*/ 1179444 w 1179444"/>
              <a:gd name="connsiteY5" fmla="*/ 0 h 708991"/>
              <a:gd name="connsiteX6" fmla="*/ 1179444 w 1179444"/>
              <a:gd name="connsiteY6" fmla="*/ 413578 h 708991"/>
              <a:gd name="connsiteX7" fmla="*/ 1179444 w 1179444"/>
              <a:gd name="connsiteY7" fmla="*/ 413578 h 708991"/>
              <a:gd name="connsiteX8" fmla="*/ 1179444 w 1179444"/>
              <a:gd name="connsiteY8" fmla="*/ 590826 h 708991"/>
              <a:gd name="connsiteX9" fmla="*/ 1179444 w 1179444"/>
              <a:gd name="connsiteY9" fmla="*/ 708991 h 708991"/>
              <a:gd name="connsiteX10" fmla="*/ 821679 w 1179444"/>
              <a:gd name="connsiteY10" fmla="*/ 708991 h 708991"/>
              <a:gd name="connsiteX11" fmla="*/ 491435 w 1179444"/>
              <a:gd name="connsiteY11" fmla="*/ 708991 h 708991"/>
              <a:gd name="connsiteX12" fmla="*/ 147454 w 1179444"/>
              <a:gd name="connsiteY12" fmla="*/ 948498 h 708991"/>
              <a:gd name="connsiteX13" fmla="*/ -183038 w 1179444"/>
              <a:gd name="connsiteY13" fmla="*/ 1178612 h 708991"/>
              <a:gd name="connsiteX14" fmla="*/ 2972 w 1179444"/>
              <a:gd name="connsiteY14" fmla="*/ 948498 h 708991"/>
              <a:gd name="connsiteX15" fmla="*/ 196574 w 1179444"/>
              <a:gd name="connsiteY15" fmla="*/ 708991 h 708991"/>
              <a:gd name="connsiteX16" fmla="*/ 0 w 1179444"/>
              <a:gd name="connsiteY16" fmla="*/ 708991 h 708991"/>
              <a:gd name="connsiteX17" fmla="*/ 0 w 1179444"/>
              <a:gd name="connsiteY17" fmla="*/ 590826 h 708991"/>
              <a:gd name="connsiteX18" fmla="*/ 0 w 1179444"/>
              <a:gd name="connsiteY18" fmla="*/ 413578 h 708991"/>
              <a:gd name="connsiteX19" fmla="*/ 0 w 1179444"/>
              <a:gd name="connsiteY19" fmla="*/ 413578 h 708991"/>
              <a:gd name="connsiteX20" fmla="*/ 0 w 1179444"/>
              <a:gd name="connsiteY20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79444" h="708991" fill="none" extrusionOk="0">
                <a:moveTo>
                  <a:pt x="0" y="0"/>
                </a:moveTo>
                <a:cubicBezTo>
                  <a:pt x="69855" y="-1864"/>
                  <a:pt x="105867" y="16904"/>
                  <a:pt x="196574" y="0"/>
                </a:cubicBezTo>
                <a:lnTo>
                  <a:pt x="196574" y="0"/>
                </a:lnTo>
                <a:cubicBezTo>
                  <a:pt x="335728" y="-16351"/>
                  <a:pt x="404187" y="3624"/>
                  <a:pt x="491435" y="0"/>
                </a:cubicBezTo>
                <a:cubicBezTo>
                  <a:pt x="564741" y="-3362"/>
                  <a:pt x="679959" y="4051"/>
                  <a:pt x="821679" y="0"/>
                </a:cubicBezTo>
                <a:cubicBezTo>
                  <a:pt x="963399" y="-4051"/>
                  <a:pt x="1093906" y="8472"/>
                  <a:pt x="1179444" y="0"/>
                </a:cubicBezTo>
                <a:cubicBezTo>
                  <a:pt x="1214795" y="129348"/>
                  <a:pt x="1163045" y="306675"/>
                  <a:pt x="1179444" y="413578"/>
                </a:cubicBezTo>
                <a:lnTo>
                  <a:pt x="1179444" y="413578"/>
                </a:lnTo>
                <a:cubicBezTo>
                  <a:pt x="1193739" y="474821"/>
                  <a:pt x="1164213" y="514638"/>
                  <a:pt x="1179444" y="590826"/>
                </a:cubicBezTo>
                <a:cubicBezTo>
                  <a:pt x="1191165" y="648865"/>
                  <a:pt x="1168585" y="672722"/>
                  <a:pt x="1179444" y="708991"/>
                </a:cubicBezTo>
                <a:cubicBezTo>
                  <a:pt x="1038009" y="743304"/>
                  <a:pt x="906765" y="689409"/>
                  <a:pt x="821679" y="708991"/>
                </a:cubicBezTo>
                <a:cubicBezTo>
                  <a:pt x="736593" y="728573"/>
                  <a:pt x="604462" y="686609"/>
                  <a:pt x="491435" y="708991"/>
                </a:cubicBezTo>
                <a:cubicBezTo>
                  <a:pt x="384098" y="809122"/>
                  <a:pt x="236365" y="825710"/>
                  <a:pt x="147454" y="948498"/>
                </a:cubicBezTo>
                <a:cubicBezTo>
                  <a:pt x="58543" y="1071286"/>
                  <a:pt x="-131313" y="1087727"/>
                  <a:pt x="-183038" y="1178612"/>
                </a:cubicBezTo>
                <a:cubicBezTo>
                  <a:pt x="-101457" y="1054365"/>
                  <a:pt x="-83109" y="1064292"/>
                  <a:pt x="2972" y="948498"/>
                </a:cubicBezTo>
                <a:cubicBezTo>
                  <a:pt x="89053" y="832704"/>
                  <a:pt x="137327" y="816664"/>
                  <a:pt x="196574" y="708991"/>
                </a:cubicBezTo>
                <a:cubicBezTo>
                  <a:pt x="139325" y="715409"/>
                  <a:pt x="67568" y="690856"/>
                  <a:pt x="0" y="708991"/>
                </a:cubicBezTo>
                <a:cubicBezTo>
                  <a:pt x="-868" y="670135"/>
                  <a:pt x="4525" y="639515"/>
                  <a:pt x="0" y="590826"/>
                </a:cubicBezTo>
                <a:cubicBezTo>
                  <a:pt x="-19861" y="502286"/>
                  <a:pt x="5339" y="490230"/>
                  <a:pt x="0" y="413578"/>
                </a:cubicBezTo>
                <a:lnTo>
                  <a:pt x="0" y="413578"/>
                </a:lnTo>
                <a:cubicBezTo>
                  <a:pt x="-30929" y="328814"/>
                  <a:pt x="21709" y="195397"/>
                  <a:pt x="0" y="0"/>
                </a:cubicBezTo>
                <a:close/>
              </a:path>
              <a:path w="1179444" h="708991" stroke="0" extrusionOk="0">
                <a:moveTo>
                  <a:pt x="0" y="0"/>
                </a:moveTo>
                <a:cubicBezTo>
                  <a:pt x="91967" y="-12056"/>
                  <a:pt x="101745" y="9090"/>
                  <a:pt x="196574" y="0"/>
                </a:cubicBezTo>
                <a:lnTo>
                  <a:pt x="196574" y="0"/>
                </a:lnTo>
                <a:cubicBezTo>
                  <a:pt x="307778" y="-2406"/>
                  <a:pt x="411082" y="32977"/>
                  <a:pt x="491435" y="0"/>
                </a:cubicBezTo>
                <a:cubicBezTo>
                  <a:pt x="667678" y="-42255"/>
                  <a:pt x="734411" y="20607"/>
                  <a:pt x="849200" y="0"/>
                </a:cubicBezTo>
                <a:cubicBezTo>
                  <a:pt x="963989" y="-20607"/>
                  <a:pt x="1095539" y="38660"/>
                  <a:pt x="1179444" y="0"/>
                </a:cubicBezTo>
                <a:cubicBezTo>
                  <a:pt x="1198018" y="102439"/>
                  <a:pt x="1173117" y="304235"/>
                  <a:pt x="1179444" y="413578"/>
                </a:cubicBezTo>
                <a:lnTo>
                  <a:pt x="1179444" y="413578"/>
                </a:lnTo>
                <a:cubicBezTo>
                  <a:pt x="1187102" y="469426"/>
                  <a:pt x="1168555" y="537589"/>
                  <a:pt x="1179444" y="590826"/>
                </a:cubicBezTo>
                <a:cubicBezTo>
                  <a:pt x="1187828" y="631091"/>
                  <a:pt x="1166370" y="659855"/>
                  <a:pt x="1179444" y="708991"/>
                </a:cubicBezTo>
                <a:cubicBezTo>
                  <a:pt x="1079588" y="741081"/>
                  <a:pt x="906855" y="671711"/>
                  <a:pt x="835440" y="708991"/>
                </a:cubicBezTo>
                <a:cubicBezTo>
                  <a:pt x="764025" y="746271"/>
                  <a:pt x="641334" y="684651"/>
                  <a:pt x="491435" y="708991"/>
                </a:cubicBezTo>
                <a:cubicBezTo>
                  <a:pt x="378937" y="832376"/>
                  <a:pt x="239522" y="880972"/>
                  <a:pt x="147454" y="948498"/>
                </a:cubicBezTo>
                <a:cubicBezTo>
                  <a:pt x="55385" y="1016024"/>
                  <a:pt x="-118007" y="1120616"/>
                  <a:pt x="-183038" y="1178612"/>
                </a:cubicBezTo>
                <a:cubicBezTo>
                  <a:pt x="-157276" y="1118278"/>
                  <a:pt x="-26807" y="994646"/>
                  <a:pt x="6768" y="943802"/>
                </a:cubicBezTo>
                <a:cubicBezTo>
                  <a:pt x="40343" y="892958"/>
                  <a:pt x="139543" y="804724"/>
                  <a:pt x="196574" y="708991"/>
                </a:cubicBezTo>
                <a:cubicBezTo>
                  <a:pt x="142675" y="710376"/>
                  <a:pt x="79138" y="686338"/>
                  <a:pt x="0" y="708991"/>
                </a:cubicBezTo>
                <a:cubicBezTo>
                  <a:pt x="-3562" y="655853"/>
                  <a:pt x="8694" y="631791"/>
                  <a:pt x="0" y="590826"/>
                </a:cubicBezTo>
                <a:cubicBezTo>
                  <a:pt x="-6476" y="520060"/>
                  <a:pt x="9375" y="490352"/>
                  <a:pt x="0" y="413578"/>
                </a:cubicBezTo>
                <a:lnTo>
                  <a:pt x="0" y="413578"/>
                </a:lnTo>
                <a:cubicBezTo>
                  <a:pt x="-20784" y="286957"/>
                  <a:pt x="36912" y="1217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65519"/>
                      <a:gd name="adj2" fmla="val 1162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Inspect the container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B0F4EB-8767-D517-56AC-A859E0207419}"/>
              </a:ext>
            </a:extLst>
          </p:cNvPr>
          <p:cNvSpPr/>
          <p:nvPr/>
        </p:nvSpPr>
        <p:spPr>
          <a:xfrm>
            <a:off x="7382366" y="3429000"/>
            <a:ext cx="1255096" cy="257463"/>
          </a:xfrm>
          <a:custGeom>
            <a:avLst/>
            <a:gdLst>
              <a:gd name="connsiteX0" fmla="*/ 0 w 1255096"/>
              <a:gd name="connsiteY0" fmla="*/ 0 h 257463"/>
              <a:gd name="connsiteX1" fmla="*/ 209183 w 1255096"/>
              <a:gd name="connsiteY1" fmla="*/ 0 h 257463"/>
              <a:gd name="connsiteX2" fmla="*/ 209183 w 1255096"/>
              <a:gd name="connsiteY2" fmla="*/ 0 h 257463"/>
              <a:gd name="connsiteX3" fmla="*/ 522957 w 1255096"/>
              <a:gd name="connsiteY3" fmla="*/ 0 h 257463"/>
              <a:gd name="connsiteX4" fmla="*/ 867062 w 1255096"/>
              <a:gd name="connsiteY4" fmla="*/ 0 h 257463"/>
              <a:gd name="connsiteX5" fmla="*/ 1255096 w 1255096"/>
              <a:gd name="connsiteY5" fmla="*/ 0 h 257463"/>
              <a:gd name="connsiteX6" fmla="*/ 1255096 w 1255096"/>
              <a:gd name="connsiteY6" fmla="*/ 150187 h 257463"/>
              <a:gd name="connsiteX7" fmla="*/ 1255096 w 1255096"/>
              <a:gd name="connsiteY7" fmla="*/ 150187 h 257463"/>
              <a:gd name="connsiteX8" fmla="*/ 1255096 w 1255096"/>
              <a:gd name="connsiteY8" fmla="*/ 214553 h 257463"/>
              <a:gd name="connsiteX9" fmla="*/ 1255096 w 1255096"/>
              <a:gd name="connsiteY9" fmla="*/ 257463 h 257463"/>
              <a:gd name="connsiteX10" fmla="*/ 903669 w 1255096"/>
              <a:gd name="connsiteY10" fmla="*/ 257463 h 257463"/>
              <a:gd name="connsiteX11" fmla="*/ 522957 w 1255096"/>
              <a:gd name="connsiteY11" fmla="*/ 257463 h 257463"/>
              <a:gd name="connsiteX12" fmla="*/ 209183 w 1255096"/>
              <a:gd name="connsiteY12" fmla="*/ 257463 h 257463"/>
              <a:gd name="connsiteX13" fmla="*/ 209183 w 1255096"/>
              <a:gd name="connsiteY13" fmla="*/ 257463 h 257463"/>
              <a:gd name="connsiteX14" fmla="*/ 0 w 1255096"/>
              <a:gd name="connsiteY14" fmla="*/ 257463 h 257463"/>
              <a:gd name="connsiteX15" fmla="*/ 0 w 1255096"/>
              <a:gd name="connsiteY15" fmla="*/ 214553 h 257463"/>
              <a:gd name="connsiteX16" fmla="*/ 0 w 1255096"/>
              <a:gd name="connsiteY16" fmla="*/ 155670 h 257463"/>
              <a:gd name="connsiteX17" fmla="*/ 0 w 1255096"/>
              <a:gd name="connsiteY17" fmla="*/ 150187 h 257463"/>
              <a:gd name="connsiteX18" fmla="*/ 0 w 1255096"/>
              <a:gd name="connsiteY18" fmla="*/ 0 h 25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55096" h="257463" fill="none" extrusionOk="0">
                <a:moveTo>
                  <a:pt x="0" y="0"/>
                </a:moveTo>
                <a:cubicBezTo>
                  <a:pt x="78780" y="-24372"/>
                  <a:pt x="134628" y="5667"/>
                  <a:pt x="209183" y="0"/>
                </a:cubicBezTo>
                <a:lnTo>
                  <a:pt x="209183" y="0"/>
                </a:lnTo>
                <a:cubicBezTo>
                  <a:pt x="278829" y="-5712"/>
                  <a:pt x="384202" y="3929"/>
                  <a:pt x="522957" y="0"/>
                </a:cubicBezTo>
                <a:cubicBezTo>
                  <a:pt x="629670" y="-20305"/>
                  <a:pt x="766464" y="7651"/>
                  <a:pt x="867062" y="0"/>
                </a:cubicBezTo>
                <a:cubicBezTo>
                  <a:pt x="967661" y="-7651"/>
                  <a:pt x="1108845" y="18703"/>
                  <a:pt x="1255096" y="0"/>
                </a:cubicBezTo>
                <a:cubicBezTo>
                  <a:pt x="1262763" y="59768"/>
                  <a:pt x="1237965" y="86399"/>
                  <a:pt x="1255096" y="150187"/>
                </a:cubicBezTo>
                <a:lnTo>
                  <a:pt x="1255096" y="150187"/>
                </a:lnTo>
                <a:cubicBezTo>
                  <a:pt x="1259999" y="174230"/>
                  <a:pt x="1247597" y="188932"/>
                  <a:pt x="1255096" y="214553"/>
                </a:cubicBezTo>
                <a:cubicBezTo>
                  <a:pt x="1257724" y="230954"/>
                  <a:pt x="1251071" y="246418"/>
                  <a:pt x="1255096" y="257463"/>
                </a:cubicBezTo>
                <a:cubicBezTo>
                  <a:pt x="1171065" y="298798"/>
                  <a:pt x="1021954" y="234382"/>
                  <a:pt x="903669" y="257463"/>
                </a:cubicBezTo>
                <a:cubicBezTo>
                  <a:pt x="785384" y="280544"/>
                  <a:pt x="656541" y="248211"/>
                  <a:pt x="522957" y="257463"/>
                </a:cubicBezTo>
                <a:cubicBezTo>
                  <a:pt x="369246" y="284836"/>
                  <a:pt x="312964" y="223138"/>
                  <a:pt x="209183" y="257463"/>
                </a:cubicBezTo>
                <a:lnTo>
                  <a:pt x="209183" y="257463"/>
                </a:lnTo>
                <a:cubicBezTo>
                  <a:pt x="137610" y="270145"/>
                  <a:pt x="89380" y="249314"/>
                  <a:pt x="0" y="257463"/>
                </a:cubicBezTo>
                <a:cubicBezTo>
                  <a:pt x="-3297" y="248668"/>
                  <a:pt x="2240" y="225600"/>
                  <a:pt x="0" y="214553"/>
                </a:cubicBezTo>
                <a:cubicBezTo>
                  <a:pt x="-6087" y="200374"/>
                  <a:pt x="4646" y="184194"/>
                  <a:pt x="0" y="155670"/>
                </a:cubicBezTo>
                <a:cubicBezTo>
                  <a:pt x="-299" y="153976"/>
                  <a:pt x="231" y="151529"/>
                  <a:pt x="0" y="150187"/>
                </a:cubicBezTo>
                <a:cubicBezTo>
                  <a:pt x="-1441" y="106136"/>
                  <a:pt x="2899" y="67442"/>
                  <a:pt x="0" y="0"/>
                </a:cubicBezTo>
                <a:close/>
              </a:path>
              <a:path w="1255096" h="257463" stroke="0" extrusionOk="0">
                <a:moveTo>
                  <a:pt x="0" y="0"/>
                </a:moveTo>
                <a:cubicBezTo>
                  <a:pt x="77678" y="-12786"/>
                  <a:pt x="164210" y="16175"/>
                  <a:pt x="209183" y="0"/>
                </a:cubicBezTo>
                <a:lnTo>
                  <a:pt x="209183" y="0"/>
                </a:lnTo>
                <a:cubicBezTo>
                  <a:pt x="324281" y="-21882"/>
                  <a:pt x="413817" y="12869"/>
                  <a:pt x="522957" y="0"/>
                </a:cubicBezTo>
                <a:cubicBezTo>
                  <a:pt x="646211" y="-27636"/>
                  <a:pt x="781168" y="9863"/>
                  <a:pt x="903669" y="0"/>
                </a:cubicBezTo>
                <a:cubicBezTo>
                  <a:pt x="1026170" y="-9863"/>
                  <a:pt x="1125089" y="41713"/>
                  <a:pt x="1255096" y="0"/>
                </a:cubicBezTo>
                <a:cubicBezTo>
                  <a:pt x="1265429" y="45213"/>
                  <a:pt x="1249354" y="108480"/>
                  <a:pt x="1255096" y="150187"/>
                </a:cubicBezTo>
                <a:lnTo>
                  <a:pt x="1255096" y="150187"/>
                </a:lnTo>
                <a:cubicBezTo>
                  <a:pt x="1260227" y="176648"/>
                  <a:pt x="1247605" y="191404"/>
                  <a:pt x="1255096" y="214553"/>
                </a:cubicBezTo>
                <a:cubicBezTo>
                  <a:pt x="1258550" y="231378"/>
                  <a:pt x="1251309" y="248621"/>
                  <a:pt x="1255096" y="257463"/>
                </a:cubicBezTo>
                <a:cubicBezTo>
                  <a:pt x="1168008" y="280351"/>
                  <a:pt x="985497" y="220270"/>
                  <a:pt x="889027" y="257463"/>
                </a:cubicBezTo>
                <a:cubicBezTo>
                  <a:pt x="792557" y="294656"/>
                  <a:pt x="622358" y="232335"/>
                  <a:pt x="522957" y="257463"/>
                </a:cubicBezTo>
                <a:cubicBezTo>
                  <a:pt x="413712" y="291820"/>
                  <a:pt x="284314" y="239667"/>
                  <a:pt x="209183" y="257463"/>
                </a:cubicBezTo>
                <a:lnTo>
                  <a:pt x="209183" y="257463"/>
                </a:lnTo>
                <a:cubicBezTo>
                  <a:pt x="122230" y="262564"/>
                  <a:pt x="81788" y="232809"/>
                  <a:pt x="0" y="257463"/>
                </a:cubicBezTo>
                <a:cubicBezTo>
                  <a:pt x="-896" y="244307"/>
                  <a:pt x="762" y="231695"/>
                  <a:pt x="0" y="214553"/>
                </a:cubicBezTo>
                <a:cubicBezTo>
                  <a:pt x="-617" y="195191"/>
                  <a:pt x="4547" y="169164"/>
                  <a:pt x="0" y="155670"/>
                </a:cubicBezTo>
                <a:cubicBezTo>
                  <a:pt x="-235" y="154463"/>
                  <a:pt x="287" y="152597"/>
                  <a:pt x="0" y="150187"/>
                </a:cubicBezTo>
                <a:cubicBezTo>
                  <a:pt x="-13386" y="118194"/>
                  <a:pt x="7559" y="62768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44324"/>
                      <a:gd name="adj2" fmla="val 104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7802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E575B-F120-13AB-FC19-DEF271B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 Service</a:t>
            </a:r>
            <a:endParaRPr lang="LID4096" dirty="0"/>
          </a:p>
        </p:txBody>
      </p:sp>
      <p:pic>
        <p:nvPicPr>
          <p:cNvPr id="1026" name="Picture 2" descr="Diagram of the steps in a Batch solution.">
            <a:extLst>
              <a:ext uri="{FF2B5EF4-FFF2-40B4-BE49-F238E27FC236}">
                <a16:creationId xmlns:a16="http://schemas.microsoft.com/office/drawing/2014/main" id="{95DC9C70-7E1F-8B61-0571-22AFC11F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341" y="1676399"/>
            <a:ext cx="5258188" cy="489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B0F4EB-8767-D517-56AC-A859E0207419}"/>
              </a:ext>
            </a:extLst>
          </p:cNvPr>
          <p:cNvSpPr/>
          <p:nvPr/>
        </p:nvSpPr>
        <p:spPr>
          <a:xfrm>
            <a:off x="295766" y="3520615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562624 w 1891174"/>
              <a:gd name="connsiteY1" fmla="*/ 0 h 678005"/>
              <a:gd name="connsiteX2" fmla="*/ 1103185 w 1891174"/>
              <a:gd name="connsiteY2" fmla="*/ 0 h 678005"/>
              <a:gd name="connsiteX3" fmla="*/ 1103185 w 1891174"/>
              <a:gd name="connsiteY3" fmla="*/ 0 h 678005"/>
              <a:gd name="connsiteX4" fmla="*/ 1575978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575978 w 1891174"/>
              <a:gd name="connsiteY10" fmla="*/ 678005 h 678005"/>
              <a:gd name="connsiteX11" fmla="*/ 1985838 w 1891174"/>
              <a:gd name="connsiteY11" fmla="*/ 1076936 h 678005"/>
              <a:gd name="connsiteX12" fmla="*/ 2395697 w 1891174"/>
              <a:gd name="connsiteY12" fmla="*/ 1475868 h 678005"/>
              <a:gd name="connsiteX13" fmla="*/ 2805557 w 1891174"/>
              <a:gd name="connsiteY13" fmla="*/ 1874799 h 678005"/>
              <a:gd name="connsiteX14" fmla="*/ 2345917 w 1891174"/>
              <a:gd name="connsiteY14" fmla="*/ 1551665 h 678005"/>
              <a:gd name="connsiteX15" fmla="*/ 1920324 w 1891174"/>
              <a:gd name="connsiteY15" fmla="*/ 1252466 h 678005"/>
              <a:gd name="connsiteX16" fmla="*/ 1494731 w 1891174"/>
              <a:gd name="connsiteY16" fmla="*/ 953268 h 678005"/>
              <a:gd name="connsiteX17" fmla="*/ 1103185 w 1891174"/>
              <a:gd name="connsiteY17" fmla="*/ 678005 h 678005"/>
              <a:gd name="connsiteX18" fmla="*/ 551593 w 1891174"/>
              <a:gd name="connsiteY18" fmla="*/ 678005 h 678005"/>
              <a:gd name="connsiteX19" fmla="*/ 0 w 1891174"/>
              <a:gd name="connsiteY19" fmla="*/ 678005 h 678005"/>
              <a:gd name="connsiteX20" fmla="*/ 0 w 1891174"/>
              <a:gd name="connsiteY20" fmla="*/ 565004 h 678005"/>
              <a:gd name="connsiteX21" fmla="*/ 0 w 1891174"/>
              <a:gd name="connsiteY21" fmla="*/ 395503 h 678005"/>
              <a:gd name="connsiteX22" fmla="*/ 0 w 1891174"/>
              <a:gd name="connsiteY22" fmla="*/ 395503 h 678005"/>
              <a:gd name="connsiteX23" fmla="*/ 0 w 1891174"/>
              <a:gd name="connsiteY23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242102" y="-27528"/>
                  <a:pt x="358084" y="22366"/>
                  <a:pt x="562624" y="0"/>
                </a:cubicBezTo>
                <a:cubicBezTo>
                  <a:pt x="767164" y="-22366"/>
                  <a:pt x="861101" y="47111"/>
                  <a:pt x="1103185" y="0"/>
                </a:cubicBezTo>
                <a:lnTo>
                  <a:pt x="1103185" y="0"/>
                </a:lnTo>
                <a:cubicBezTo>
                  <a:pt x="1268990" y="-56380"/>
                  <a:pt x="1463633" y="44668"/>
                  <a:pt x="1575978" y="0"/>
                </a:cubicBezTo>
                <a:cubicBezTo>
                  <a:pt x="1729366" y="-31514"/>
                  <a:pt x="1762589" y="17511"/>
                  <a:pt x="1891174" y="0"/>
                </a:cubicBezTo>
                <a:cubicBezTo>
                  <a:pt x="1910788" y="122537"/>
                  <a:pt x="1884369" y="276651"/>
                  <a:pt x="1891174" y="395503"/>
                </a:cubicBezTo>
                <a:lnTo>
                  <a:pt x="1891174" y="395503"/>
                </a:lnTo>
                <a:cubicBezTo>
                  <a:pt x="1902111" y="434347"/>
                  <a:pt x="1888329" y="516441"/>
                  <a:pt x="1891174" y="565004"/>
                </a:cubicBezTo>
                <a:cubicBezTo>
                  <a:pt x="1903678" y="598548"/>
                  <a:pt x="1885670" y="625397"/>
                  <a:pt x="1891174" y="678005"/>
                </a:cubicBezTo>
                <a:cubicBezTo>
                  <a:pt x="1782973" y="689840"/>
                  <a:pt x="1699162" y="663568"/>
                  <a:pt x="1575978" y="678005"/>
                </a:cubicBezTo>
                <a:cubicBezTo>
                  <a:pt x="1745017" y="769719"/>
                  <a:pt x="1800178" y="900254"/>
                  <a:pt x="1985838" y="1076936"/>
                </a:cubicBezTo>
                <a:cubicBezTo>
                  <a:pt x="2171497" y="1253619"/>
                  <a:pt x="2280531" y="1427305"/>
                  <a:pt x="2395697" y="1475868"/>
                </a:cubicBezTo>
                <a:cubicBezTo>
                  <a:pt x="2510863" y="1524430"/>
                  <a:pt x="2631000" y="1768507"/>
                  <a:pt x="2805557" y="1874799"/>
                </a:cubicBezTo>
                <a:cubicBezTo>
                  <a:pt x="2638187" y="1779843"/>
                  <a:pt x="2526423" y="1599492"/>
                  <a:pt x="2345917" y="1551665"/>
                </a:cubicBezTo>
                <a:cubicBezTo>
                  <a:pt x="2165411" y="1503838"/>
                  <a:pt x="2087649" y="1356214"/>
                  <a:pt x="1920324" y="1252466"/>
                </a:cubicBezTo>
                <a:cubicBezTo>
                  <a:pt x="1752999" y="1148718"/>
                  <a:pt x="1625611" y="1036479"/>
                  <a:pt x="1494731" y="953268"/>
                </a:cubicBezTo>
                <a:cubicBezTo>
                  <a:pt x="1363851" y="870057"/>
                  <a:pt x="1295180" y="777827"/>
                  <a:pt x="1103185" y="678005"/>
                </a:cubicBezTo>
                <a:cubicBezTo>
                  <a:pt x="988732" y="728956"/>
                  <a:pt x="748210" y="651855"/>
                  <a:pt x="551593" y="678005"/>
                </a:cubicBezTo>
                <a:cubicBezTo>
                  <a:pt x="354976" y="704155"/>
                  <a:pt x="148997" y="663164"/>
                  <a:pt x="0" y="678005"/>
                </a:cubicBezTo>
                <a:cubicBezTo>
                  <a:pt x="-6654" y="635214"/>
                  <a:pt x="13309" y="588428"/>
                  <a:pt x="0" y="565004"/>
                </a:cubicBezTo>
                <a:cubicBezTo>
                  <a:pt x="-8253" y="488904"/>
                  <a:pt x="40" y="437049"/>
                  <a:pt x="0" y="395503"/>
                </a:cubicBezTo>
                <a:lnTo>
                  <a:pt x="0" y="395503"/>
                </a:lnTo>
                <a:cubicBezTo>
                  <a:pt x="-9583" y="250280"/>
                  <a:pt x="14005" y="172791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126163" y="-40842"/>
                  <a:pt x="328848" y="48247"/>
                  <a:pt x="540561" y="0"/>
                </a:cubicBezTo>
                <a:cubicBezTo>
                  <a:pt x="752274" y="-48247"/>
                  <a:pt x="954779" y="22069"/>
                  <a:pt x="1103185" y="0"/>
                </a:cubicBezTo>
                <a:lnTo>
                  <a:pt x="1103185" y="0"/>
                </a:lnTo>
                <a:cubicBezTo>
                  <a:pt x="1329574" y="-14818"/>
                  <a:pt x="1398383" y="56512"/>
                  <a:pt x="1575978" y="0"/>
                </a:cubicBezTo>
                <a:cubicBezTo>
                  <a:pt x="1644764" y="-8814"/>
                  <a:pt x="1817614" y="3152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41011" y="683254"/>
                  <a:pt x="1671132" y="643146"/>
                  <a:pt x="1575978" y="678005"/>
                </a:cubicBezTo>
                <a:cubicBezTo>
                  <a:pt x="1775328" y="815050"/>
                  <a:pt x="1838022" y="975364"/>
                  <a:pt x="1973542" y="1064968"/>
                </a:cubicBezTo>
                <a:cubicBezTo>
                  <a:pt x="2109062" y="1154572"/>
                  <a:pt x="2174508" y="1277070"/>
                  <a:pt x="2383402" y="1463900"/>
                </a:cubicBezTo>
                <a:cubicBezTo>
                  <a:pt x="2592296" y="1650730"/>
                  <a:pt x="2613247" y="1785883"/>
                  <a:pt x="2805557" y="1874799"/>
                </a:cubicBezTo>
                <a:cubicBezTo>
                  <a:pt x="2618239" y="1749561"/>
                  <a:pt x="2475967" y="1639472"/>
                  <a:pt x="2379964" y="1575601"/>
                </a:cubicBezTo>
                <a:cubicBezTo>
                  <a:pt x="2283961" y="1511730"/>
                  <a:pt x="2142281" y="1341673"/>
                  <a:pt x="1920324" y="1252466"/>
                </a:cubicBezTo>
                <a:cubicBezTo>
                  <a:pt x="1698366" y="1163260"/>
                  <a:pt x="1640879" y="1025717"/>
                  <a:pt x="1494731" y="953268"/>
                </a:cubicBezTo>
                <a:cubicBezTo>
                  <a:pt x="1348583" y="880819"/>
                  <a:pt x="1284627" y="801370"/>
                  <a:pt x="1103185" y="678005"/>
                </a:cubicBezTo>
                <a:cubicBezTo>
                  <a:pt x="901460" y="693302"/>
                  <a:pt x="753954" y="654130"/>
                  <a:pt x="573656" y="678005"/>
                </a:cubicBezTo>
                <a:cubicBezTo>
                  <a:pt x="393358" y="701880"/>
                  <a:pt x="265122" y="665233"/>
                  <a:pt x="0" y="678005"/>
                </a:cubicBezTo>
                <a:cubicBezTo>
                  <a:pt x="-5079" y="629597"/>
                  <a:pt x="8165" y="588335"/>
                  <a:pt x="0" y="565004"/>
                </a:cubicBezTo>
                <a:cubicBezTo>
                  <a:pt x="-5796" y="519946"/>
                  <a:pt x="18933" y="430520"/>
                  <a:pt x="0" y="395503"/>
                </a:cubicBezTo>
                <a:lnTo>
                  <a:pt x="0" y="395503"/>
                </a:lnTo>
                <a:cubicBezTo>
                  <a:pt x="-46486" y="209284"/>
                  <a:pt x="45916" y="15043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98350"/>
                      <a:gd name="adj2" fmla="val 22651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drive deployment from here (1)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43178F1-C24D-0EB8-1211-7004C4394AFB}"/>
              </a:ext>
            </a:extLst>
          </p:cNvPr>
          <p:cNvSpPr/>
          <p:nvPr/>
        </p:nvSpPr>
        <p:spPr>
          <a:xfrm>
            <a:off x="2307446" y="1396311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518497 w 1891174"/>
              <a:gd name="connsiteY1" fmla="*/ 0 h 678005"/>
              <a:gd name="connsiteX2" fmla="*/ 1103185 w 1891174"/>
              <a:gd name="connsiteY2" fmla="*/ 0 h 678005"/>
              <a:gd name="connsiteX3" fmla="*/ 1103185 w 1891174"/>
              <a:gd name="connsiteY3" fmla="*/ 0 h 678005"/>
              <a:gd name="connsiteX4" fmla="*/ 1575978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575978 w 1891174"/>
              <a:gd name="connsiteY10" fmla="*/ 678005 h 678005"/>
              <a:gd name="connsiteX11" fmla="*/ 1864967 w 1891174"/>
              <a:gd name="connsiteY11" fmla="*/ 1109607 h 678005"/>
              <a:gd name="connsiteX12" fmla="*/ 2142624 w 1891174"/>
              <a:gd name="connsiteY12" fmla="*/ 1524284 h 678005"/>
              <a:gd name="connsiteX13" fmla="*/ 1806539 w 1891174"/>
              <a:gd name="connsiteY13" fmla="*/ 1250654 h 678005"/>
              <a:gd name="connsiteX14" fmla="*/ 1491242 w 1891174"/>
              <a:gd name="connsiteY14" fmla="*/ 993949 h 678005"/>
              <a:gd name="connsiteX15" fmla="*/ 1103185 w 1891174"/>
              <a:gd name="connsiteY15" fmla="*/ 678005 h 678005"/>
              <a:gd name="connsiteX16" fmla="*/ 573656 w 1891174"/>
              <a:gd name="connsiteY16" fmla="*/ 678005 h 678005"/>
              <a:gd name="connsiteX17" fmla="*/ 0 w 1891174"/>
              <a:gd name="connsiteY17" fmla="*/ 678005 h 678005"/>
              <a:gd name="connsiteX18" fmla="*/ 0 w 1891174"/>
              <a:gd name="connsiteY18" fmla="*/ 565004 h 678005"/>
              <a:gd name="connsiteX19" fmla="*/ 0 w 1891174"/>
              <a:gd name="connsiteY19" fmla="*/ 395503 h 678005"/>
              <a:gd name="connsiteX20" fmla="*/ 0 w 1891174"/>
              <a:gd name="connsiteY20" fmla="*/ 395503 h 678005"/>
              <a:gd name="connsiteX21" fmla="*/ 0 w 1891174"/>
              <a:gd name="connsiteY21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233800" y="-11399"/>
                  <a:pt x="385165" y="17106"/>
                  <a:pt x="518497" y="0"/>
                </a:cubicBezTo>
                <a:cubicBezTo>
                  <a:pt x="651829" y="-17106"/>
                  <a:pt x="838055" y="24944"/>
                  <a:pt x="1103185" y="0"/>
                </a:cubicBezTo>
                <a:lnTo>
                  <a:pt x="1103185" y="0"/>
                </a:lnTo>
                <a:cubicBezTo>
                  <a:pt x="1295556" y="-34374"/>
                  <a:pt x="1454244" y="22321"/>
                  <a:pt x="1575978" y="0"/>
                </a:cubicBezTo>
                <a:cubicBezTo>
                  <a:pt x="1639499" y="-10739"/>
                  <a:pt x="1786418" y="2772"/>
                  <a:pt x="1891174" y="0"/>
                </a:cubicBezTo>
                <a:cubicBezTo>
                  <a:pt x="1907112" y="93549"/>
                  <a:pt x="1886911" y="276603"/>
                  <a:pt x="1891174" y="395503"/>
                </a:cubicBezTo>
                <a:lnTo>
                  <a:pt x="1891174" y="395503"/>
                </a:lnTo>
                <a:cubicBezTo>
                  <a:pt x="1899777" y="473405"/>
                  <a:pt x="1881232" y="490499"/>
                  <a:pt x="1891174" y="565004"/>
                </a:cubicBezTo>
                <a:cubicBezTo>
                  <a:pt x="1891545" y="603431"/>
                  <a:pt x="1879831" y="649556"/>
                  <a:pt x="1891174" y="678005"/>
                </a:cubicBezTo>
                <a:cubicBezTo>
                  <a:pt x="1818942" y="679450"/>
                  <a:pt x="1687468" y="655132"/>
                  <a:pt x="1575978" y="678005"/>
                </a:cubicBezTo>
                <a:cubicBezTo>
                  <a:pt x="1659621" y="760848"/>
                  <a:pt x="1679594" y="927837"/>
                  <a:pt x="1864967" y="1109607"/>
                </a:cubicBezTo>
                <a:cubicBezTo>
                  <a:pt x="2050340" y="1291376"/>
                  <a:pt x="2000335" y="1389239"/>
                  <a:pt x="2142624" y="1524284"/>
                </a:cubicBezTo>
                <a:cubicBezTo>
                  <a:pt x="2040453" y="1489358"/>
                  <a:pt x="1936813" y="1293317"/>
                  <a:pt x="1806539" y="1250654"/>
                </a:cubicBezTo>
                <a:cubicBezTo>
                  <a:pt x="1676265" y="1207991"/>
                  <a:pt x="1575327" y="1055444"/>
                  <a:pt x="1491242" y="993949"/>
                </a:cubicBezTo>
                <a:cubicBezTo>
                  <a:pt x="1407157" y="932454"/>
                  <a:pt x="1231492" y="738529"/>
                  <a:pt x="1103185" y="678005"/>
                </a:cubicBezTo>
                <a:cubicBezTo>
                  <a:pt x="858436" y="682549"/>
                  <a:pt x="756510" y="651422"/>
                  <a:pt x="573656" y="678005"/>
                </a:cubicBezTo>
                <a:cubicBezTo>
                  <a:pt x="390802" y="704588"/>
                  <a:pt x="177786" y="630574"/>
                  <a:pt x="0" y="678005"/>
                </a:cubicBezTo>
                <a:cubicBezTo>
                  <a:pt x="-12293" y="655006"/>
                  <a:pt x="11595" y="591608"/>
                  <a:pt x="0" y="565004"/>
                </a:cubicBezTo>
                <a:cubicBezTo>
                  <a:pt x="-18633" y="499999"/>
                  <a:pt x="8289" y="456989"/>
                  <a:pt x="0" y="395503"/>
                </a:cubicBezTo>
                <a:lnTo>
                  <a:pt x="0" y="395503"/>
                </a:lnTo>
                <a:cubicBezTo>
                  <a:pt x="-35876" y="221243"/>
                  <a:pt x="8039" y="196597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126163" y="-40842"/>
                  <a:pt x="328848" y="48247"/>
                  <a:pt x="540561" y="0"/>
                </a:cubicBezTo>
                <a:cubicBezTo>
                  <a:pt x="752274" y="-48247"/>
                  <a:pt x="954779" y="22069"/>
                  <a:pt x="1103185" y="0"/>
                </a:cubicBezTo>
                <a:lnTo>
                  <a:pt x="1103185" y="0"/>
                </a:lnTo>
                <a:cubicBezTo>
                  <a:pt x="1329574" y="-14818"/>
                  <a:pt x="1398383" y="56512"/>
                  <a:pt x="1575978" y="0"/>
                </a:cubicBezTo>
                <a:cubicBezTo>
                  <a:pt x="1644764" y="-8814"/>
                  <a:pt x="1817614" y="3152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41011" y="683254"/>
                  <a:pt x="1671132" y="643146"/>
                  <a:pt x="1575978" y="678005"/>
                </a:cubicBezTo>
                <a:cubicBezTo>
                  <a:pt x="1691583" y="750113"/>
                  <a:pt x="1692242" y="906448"/>
                  <a:pt x="1853635" y="1092682"/>
                </a:cubicBezTo>
                <a:cubicBezTo>
                  <a:pt x="2015028" y="1278916"/>
                  <a:pt x="1979001" y="1371158"/>
                  <a:pt x="2142624" y="1524284"/>
                </a:cubicBezTo>
                <a:cubicBezTo>
                  <a:pt x="2013686" y="1438771"/>
                  <a:pt x="1929433" y="1332070"/>
                  <a:pt x="1796144" y="1242191"/>
                </a:cubicBezTo>
                <a:cubicBezTo>
                  <a:pt x="1662855" y="1152312"/>
                  <a:pt x="1612146" y="1067924"/>
                  <a:pt x="1449665" y="960098"/>
                </a:cubicBezTo>
                <a:cubicBezTo>
                  <a:pt x="1287184" y="852272"/>
                  <a:pt x="1214143" y="739302"/>
                  <a:pt x="1103185" y="678005"/>
                </a:cubicBezTo>
                <a:cubicBezTo>
                  <a:pt x="848203" y="717449"/>
                  <a:pt x="758362" y="624037"/>
                  <a:pt x="551593" y="678005"/>
                </a:cubicBezTo>
                <a:cubicBezTo>
                  <a:pt x="344824" y="731973"/>
                  <a:pt x="169080" y="630221"/>
                  <a:pt x="0" y="678005"/>
                </a:cubicBezTo>
                <a:cubicBezTo>
                  <a:pt x="-9320" y="638982"/>
                  <a:pt x="12852" y="588941"/>
                  <a:pt x="0" y="565004"/>
                </a:cubicBezTo>
                <a:cubicBezTo>
                  <a:pt x="-13454" y="492634"/>
                  <a:pt x="9344" y="475911"/>
                  <a:pt x="0" y="395503"/>
                </a:cubicBezTo>
                <a:lnTo>
                  <a:pt x="0" y="395503"/>
                </a:lnTo>
                <a:cubicBezTo>
                  <a:pt x="-37473" y="293495"/>
                  <a:pt x="29134" y="166621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63296"/>
                      <a:gd name="adj2" fmla="val 1748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upload the job executable file to the storage. (2)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FBF75A1-021F-FB98-8E65-2F1AC716A150}"/>
              </a:ext>
            </a:extLst>
          </p:cNvPr>
          <p:cNvSpPr/>
          <p:nvPr/>
        </p:nvSpPr>
        <p:spPr>
          <a:xfrm>
            <a:off x="8883506" y="3019371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315196 w 1891174"/>
              <a:gd name="connsiteY1" fmla="*/ 0 h 678005"/>
              <a:gd name="connsiteX2" fmla="*/ 315196 w 1891174"/>
              <a:gd name="connsiteY2" fmla="*/ 0 h 678005"/>
              <a:gd name="connsiteX3" fmla="*/ 787989 w 1891174"/>
              <a:gd name="connsiteY3" fmla="*/ 0 h 678005"/>
              <a:gd name="connsiteX4" fmla="*/ 1306486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372677 w 1891174"/>
              <a:gd name="connsiteY10" fmla="*/ 678005 h 678005"/>
              <a:gd name="connsiteX11" fmla="*/ 787989 w 1891174"/>
              <a:gd name="connsiteY11" fmla="*/ 678005 h 678005"/>
              <a:gd name="connsiteX12" fmla="*/ 373538 w 1891174"/>
              <a:gd name="connsiteY12" fmla="*/ 937948 h 678005"/>
              <a:gd name="connsiteX13" fmla="*/ -135106 w 1891174"/>
              <a:gd name="connsiteY13" fmla="*/ 1256969 h 678005"/>
              <a:gd name="connsiteX14" fmla="*/ -606073 w 1891174"/>
              <a:gd name="connsiteY14" fmla="*/ 1552359 h 678005"/>
              <a:gd name="connsiteX15" fmla="*/ -1095879 w 1891174"/>
              <a:gd name="connsiteY15" fmla="*/ 1859564 h 678005"/>
              <a:gd name="connsiteX16" fmla="*/ -729000 w 1891174"/>
              <a:gd name="connsiteY16" fmla="*/ 1552359 h 678005"/>
              <a:gd name="connsiteX17" fmla="*/ -376231 w 1891174"/>
              <a:gd name="connsiteY17" fmla="*/ 1256969 h 678005"/>
              <a:gd name="connsiteX18" fmla="*/ -37573 w 1891174"/>
              <a:gd name="connsiteY18" fmla="*/ 973395 h 678005"/>
              <a:gd name="connsiteX19" fmla="*/ 315196 w 1891174"/>
              <a:gd name="connsiteY19" fmla="*/ 678005 h 678005"/>
              <a:gd name="connsiteX20" fmla="*/ 0 w 1891174"/>
              <a:gd name="connsiteY20" fmla="*/ 678005 h 678005"/>
              <a:gd name="connsiteX21" fmla="*/ 0 w 1891174"/>
              <a:gd name="connsiteY21" fmla="*/ 565004 h 678005"/>
              <a:gd name="connsiteX22" fmla="*/ 0 w 1891174"/>
              <a:gd name="connsiteY22" fmla="*/ 395503 h 678005"/>
              <a:gd name="connsiteX23" fmla="*/ 0 w 1891174"/>
              <a:gd name="connsiteY23" fmla="*/ 395503 h 678005"/>
              <a:gd name="connsiteX24" fmla="*/ 0 w 1891174"/>
              <a:gd name="connsiteY24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148864" y="-24746"/>
                  <a:pt x="178424" y="11814"/>
                  <a:pt x="315196" y="0"/>
                </a:cubicBezTo>
                <a:lnTo>
                  <a:pt x="315196" y="0"/>
                </a:lnTo>
                <a:cubicBezTo>
                  <a:pt x="481001" y="-56380"/>
                  <a:pt x="675644" y="44668"/>
                  <a:pt x="787989" y="0"/>
                </a:cubicBezTo>
                <a:cubicBezTo>
                  <a:pt x="915521" y="-27046"/>
                  <a:pt x="1083188" y="61599"/>
                  <a:pt x="1306486" y="0"/>
                </a:cubicBezTo>
                <a:cubicBezTo>
                  <a:pt x="1529784" y="-61599"/>
                  <a:pt x="1601588" y="45913"/>
                  <a:pt x="1891174" y="0"/>
                </a:cubicBezTo>
                <a:cubicBezTo>
                  <a:pt x="1898020" y="102528"/>
                  <a:pt x="1844700" y="206438"/>
                  <a:pt x="1891174" y="395503"/>
                </a:cubicBezTo>
                <a:lnTo>
                  <a:pt x="1891174" y="395503"/>
                </a:lnTo>
                <a:cubicBezTo>
                  <a:pt x="1904170" y="440967"/>
                  <a:pt x="1876996" y="528301"/>
                  <a:pt x="1891174" y="565004"/>
                </a:cubicBezTo>
                <a:cubicBezTo>
                  <a:pt x="1894048" y="598402"/>
                  <a:pt x="1880496" y="652999"/>
                  <a:pt x="1891174" y="678005"/>
                </a:cubicBezTo>
                <a:cubicBezTo>
                  <a:pt x="1723014" y="730717"/>
                  <a:pt x="1511452" y="634141"/>
                  <a:pt x="1372677" y="678005"/>
                </a:cubicBezTo>
                <a:cubicBezTo>
                  <a:pt x="1233902" y="721869"/>
                  <a:pt x="1044126" y="638846"/>
                  <a:pt x="787989" y="678005"/>
                </a:cubicBezTo>
                <a:cubicBezTo>
                  <a:pt x="657095" y="789301"/>
                  <a:pt x="549047" y="787552"/>
                  <a:pt x="373538" y="937948"/>
                </a:cubicBezTo>
                <a:cubicBezTo>
                  <a:pt x="198029" y="1088344"/>
                  <a:pt x="-9093" y="1173222"/>
                  <a:pt x="-135106" y="1256969"/>
                </a:cubicBezTo>
                <a:cubicBezTo>
                  <a:pt x="-261119" y="1340716"/>
                  <a:pt x="-545041" y="1440270"/>
                  <a:pt x="-606073" y="1552359"/>
                </a:cubicBezTo>
                <a:cubicBezTo>
                  <a:pt x="-667105" y="1664448"/>
                  <a:pt x="-897170" y="1693476"/>
                  <a:pt x="-1095879" y="1859564"/>
                </a:cubicBezTo>
                <a:cubicBezTo>
                  <a:pt x="-988433" y="1706474"/>
                  <a:pt x="-818059" y="1677775"/>
                  <a:pt x="-729000" y="1552359"/>
                </a:cubicBezTo>
                <a:cubicBezTo>
                  <a:pt x="-639941" y="1426943"/>
                  <a:pt x="-465882" y="1379550"/>
                  <a:pt x="-376231" y="1256969"/>
                </a:cubicBezTo>
                <a:cubicBezTo>
                  <a:pt x="-286580" y="1134388"/>
                  <a:pt x="-118210" y="1063559"/>
                  <a:pt x="-37573" y="973395"/>
                </a:cubicBezTo>
                <a:cubicBezTo>
                  <a:pt x="43064" y="883231"/>
                  <a:pt x="174404" y="802996"/>
                  <a:pt x="315196" y="678005"/>
                </a:cubicBezTo>
                <a:cubicBezTo>
                  <a:pt x="242991" y="683926"/>
                  <a:pt x="135531" y="653502"/>
                  <a:pt x="0" y="678005"/>
                </a:cubicBezTo>
                <a:cubicBezTo>
                  <a:pt x="-6898" y="637544"/>
                  <a:pt x="12128" y="603704"/>
                  <a:pt x="0" y="565004"/>
                </a:cubicBezTo>
                <a:cubicBezTo>
                  <a:pt x="-8633" y="518891"/>
                  <a:pt x="9263" y="453454"/>
                  <a:pt x="0" y="395503"/>
                </a:cubicBezTo>
                <a:lnTo>
                  <a:pt x="0" y="395503"/>
                </a:lnTo>
                <a:cubicBezTo>
                  <a:pt x="-8068" y="225922"/>
                  <a:pt x="29592" y="154832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95123" y="-30445"/>
                  <a:pt x="207193" y="12759"/>
                  <a:pt x="315196" y="0"/>
                </a:cubicBezTo>
                <a:lnTo>
                  <a:pt x="315196" y="0"/>
                </a:lnTo>
                <a:cubicBezTo>
                  <a:pt x="536680" y="-23317"/>
                  <a:pt x="664276" y="783"/>
                  <a:pt x="787989" y="0"/>
                </a:cubicBezTo>
                <a:cubicBezTo>
                  <a:pt x="1050784" y="-17343"/>
                  <a:pt x="1094566" y="52672"/>
                  <a:pt x="1361645" y="0"/>
                </a:cubicBezTo>
                <a:cubicBezTo>
                  <a:pt x="1628724" y="-52672"/>
                  <a:pt x="1745887" y="50633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11808" y="696801"/>
                  <a:pt x="1521036" y="613757"/>
                  <a:pt x="1339582" y="678005"/>
                </a:cubicBezTo>
                <a:cubicBezTo>
                  <a:pt x="1158128" y="742253"/>
                  <a:pt x="917844" y="675581"/>
                  <a:pt x="787989" y="678005"/>
                </a:cubicBezTo>
                <a:cubicBezTo>
                  <a:pt x="694213" y="755411"/>
                  <a:pt x="444236" y="886890"/>
                  <a:pt x="298183" y="985210"/>
                </a:cubicBezTo>
                <a:cubicBezTo>
                  <a:pt x="152130" y="1083530"/>
                  <a:pt x="17187" y="1154958"/>
                  <a:pt x="-172784" y="1280600"/>
                </a:cubicBezTo>
                <a:cubicBezTo>
                  <a:pt x="-362755" y="1406242"/>
                  <a:pt x="-457849" y="1438418"/>
                  <a:pt x="-643751" y="1575990"/>
                </a:cubicBezTo>
                <a:cubicBezTo>
                  <a:pt x="-829653" y="1713562"/>
                  <a:pt x="-917088" y="1729842"/>
                  <a:pt x="-1095879" y="1859564"/>
                </a:cubicBezTo>
                <a:cubicBezTo>
                  <a:pt x="-938070" y="1719650"/>
                  <a:pt x="-851610" y="1675721"/>
                  <a:pt x="-729000" y="1552359"/>
                </a:cubicBezTo>
                <a:cubicBezTo>
                  <a:pt x="-606390" y="1428998"/>
                  <a:pt x="-524794" y="1383093"/>
                  <a:pt x="-418563" y="1292416"/>
                </a:cubicBezTo>
                <a:cubicBezTo>
                  <a:pt x="-312332" y="1201739"/>
                  <a:pt x="-151308" y="1113414"/>
                  <a:pt x="-94016" y="1020657"/>
                </a:cubicBezTo>
                <a:cubicBezTo>
                  <a:pt x="-36724" y="927900"/>
                  <a:pt x="198270" y="848120"/>
                  <a:pt x="315196" y="678005"/>
                </a:cubicBezTo>
                <a:cubicBezTo>
                  <a:pt x="221747" y="683341"/>
                  <a:pt x="129187" y="657825"/>
                  <a:pt x="0" y="678005"/>
                </a:cubicBezTo>
                <a:cubicBezTo>
                  <a:pt x="-1999" y="622513"/>
                  <a:pt x="13308" y="590073"/>
                  <a:pt x="0" y="565004"/>
                </a:cubicBezTo>
                <a:cubicBezTo>
                  <a:pt x="-17568" y="499778"/>
                  <a:pt x="3631" y="474810"/>
                  <a:pt x="0" y="395503"/>
                </a:cubicBezTo>
                <a:lnTo>
                  <a:pt x="0" y="395503"/>
                </a:lnTo>
                <a:cubicBezTo>
                  <a:pt x="-33084" y="303052"/>
                  <a:pt x="23234" y="1126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07947"/>
                      <a:gd name="adj2" fmla="val 22427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create a task associated with executable file. (3)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3A8AD00-C2CF-7F8D-6473-4FAA52ED5AAD}"/>
              </a:ext>
            </a:extLst>
          </p:cNvPr>
          <p:cNvSpPr/>
          <p:nvPr/>
        </p:nvSpPr>
        <p:spPr>
          <a:xfrm>
            <a:off x="9455006" y="4596711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315196 w 1891174"/>
              <a:gd name="connsiteY1" fmla="*/ 0 h 678005"/>
              <a:gd name="connsiteX2" fmla="*/ 315196 w 1891174"/>
              <a:gd name="connsiteY2" fmla="*/ 0 h 678005"/>
              <a:gd name="connsiteX3" fmla="*/ 787989 w 1891174"/>
              <a:gd name="connsiteY3" fmla="*/ 0 h 678005"/>
              <a:gd name="connsiteX4" fmla="*/ 1306486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372677 w 1891174"/>
              <a:gd name="connsiteY10" fmla="*/ 678005 h 678005"/>
              <a:gd name="connsiteX11" fmla="*/ 787989 w 1891174"/>
              <a:gd name="connsiteY11" fmla="*/ 678005 h 678005"/>
              <a:gd name="connsiteX12" fmla="*/ 288042 w 1891174"/>
              <a:gd name="connsiteY12" fmla="*/ 808864 h 678005"/>
              <a:gd name="connsiteX13" fmla="*/ -325529 w 1891174"/>
              <a:gd name="connsiteY13" fmla="*/ 969464 h 678005"/>
              <a:gd name="connsiteX14" fmla="*/ -893650 w 1891174"/>
              <a:gd name="connsiteY14" fmla="*/ 1118167 h 678005"/>
              <a:gd name="connsiteX15" fmla="*/ -1484496 w 1891174"/>
              <a:gd name="connsiteY15" fmla="*/ 1272819 h 678005"/>
              <a:gd name="connsiteX16" fmla="*/ -1016576 w 1891174"/>
              <a:gd name="connsiteY16" fmla="*/ 1118167 h 678005"/>
              <a:gd name="connsiteX17" fmla="*/ -566653 w 1891174"/>
              <a:gd name="connsiteY17" fmla="*/ 969464 h 678005"/>
              <a:gd name="connsiteX18" fmla="*/ -134727 w 1891174"/>
              <a:gd name="connsiteY18" fmla="*/ 826709 h 678005"/>
              <a:gd name="connsiteX19" fmla="*/ 315196 w 1891174"/>
              <a:gd name="connsiteY19" fmla="*/ 678005 h 678005"/>
              <a:gd name="connsiteX20" fmla="*/ 0 w 1891174"/>
              <a:gd name="connsiteY20" fmla="*/ 678005 h 678005"/>
              <a:gd name="connsiteX21" fmla="*/ 0 w 1891174"/>
              <a:gd name="connsiteY21" fmla="*/ 565004 h 678005"/>
              <a:gd name="connsiteX22" fmla="*/ 0 w 1891174"/>
              <a:gd name="connsiteY22" fmla="*/ 395503 h 678005"/>
              <a:gd name="connsiteX23" fmla="*/ 0 w 1891174"/>
              <a:gd name="connsiteY23" fmla="*/ 395503 h 678005"/>
              <a:gd name="connsiteX24" fmla="*/ 0 w 1891174"/>
              <a:gd name="connsiteY24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148864" y="-24746"/>
                  <a:pt x="178424" y="11814"/>
                  <a:pt x="315196" y="0"/>
                </a:cubicBezTo>
                <a:lnTo>
                  <a:pt x="315196" y="0"/>
                </a:lnTo>
                <a:cubicBezTo>
                  <a:pt x="481001" y="-56380"/>
                  <a:pt x="675644" y="44668"/>
                  <a:pt x="787989" y="0"/>
                </a:cubicBezTo>
                <a:cubicBezTo>
                  <a:pt x="915521" y="-27046"/>
                  <a:pt x="1083188" y="61599"/>
                  <a:pt x="1306486" y="0"/>
                </a:cubicBezTo>
                <a:cubicBezTo>
                  <a:pt x="1529784" y="-61599"/>
                  <a:pt x="1601588" y="45913"/>
                  <a:pt x="1891174" y="0"/>
                </a:cubicBezTo>
                <a:cubicBezTo>
                  <a:pt x="1898020" y="102528"/>
                  <a:pt x="1844700" y="206438"/>
                  <a:pt x="1891174" y="395503"/>
                </a:cubicBezTo>
                <a:lnTo>
                  <a:pt x="1891174" y="395503"/>
                </a:lnTo>
                <a:cubicBezTo>
                  <a:pt x="1904170" y="440967"/>
                  <a:pt x="1876996" y="528301"/>
                  <a:pt x="1891174" y="565004"/>
                </a:cubicBezTo>
                <a:cubicBezTo>
                  <a:pt x="1894048" y="598402"/>
                  <a:pt x="1880496" y="652999"/>
                  <a:pt x="1891174" y="678005"/>
                </a:cubicBezTo>
                <a:cubicBezTo>
                  <a:pt x="1723014" y="730717"/>
                  <a:pt x="1511452" y="634141"/>
                  <a:pt x="1372677" y="678005"/>
                </a:cubicBezTo>
                <a:cubicBezTo>
                  <a:pt x="1233902" y="721869"/>
                  <a:pt x="1044126" y="638846"/>
                  <a:pt x="787989" y="678005"/>
                </a:cubicBezTo>
                <a:cubicBezTo>
                  <a:pt x="684012" y="716698"/>
                  <a:pt x="409091" y="758104"/>
                  <a:pt x="288042" y="808864"/>
                </a:cubicBezTo>
                <a:cubicBezTo>
                  <a:pt x="166993" y="859625"/>
                  <a:pt x="-110572" y="867987"/>
                  <a:pt x="-325529" y="969464"/>
                </a:cubicBezTo>
                <a:cubicBezTo>
                  <a:pt x="-540486" y="1070940"/>
                  <a:pt x="-772085" y="1036805"/>
                  <a:pt x="-893650" y="1118167"/>
                </a:cubicBezTo>
                <a:cubicBezTo>
                  <a:pt x="-1015215" y="1199530"/>
                  <a:pt x="-1212372" y="1146756"/>
                  <a:pt x="-1484496" y="1272819"/>
                </a:cubicBezTo>
                <a:cubicBezTo>
                  <a:pt x="-1364293" y="1211575"/>
                  <a:pt x="-1170570" y="1230283"/>
                  <a:pt x="-1016576" y="1118167"/>
                </a:cubicBezTo>
                <a:cubicBezTo>
                  <a:pt x="-862582" y="1006051"/>
                  <a:pt x="-649696" y="1042866"/>
                  <a:pt x="-566653" y="969464"/>
                </a:cubicBezTo>
                <a:cubicBezTo>
                  <a:pt x="-483610" y="896062"/>
                  <a:pt x="-281217" y="913438"/>
                  <a:pt x="-134727" y="826709"/>
                </a:cubicBezTo>
                <a:cubicBezTo>
                  <a:pt x="11762" y="739980"/>
                  <a:pt x="134242" y="757936"/>
                  <a:pt x="315196" y="678005"/>
                </a:cubicBezTo>
                <a:cubicBezTo>
                  <a:pt x="242991" y="683926"/>
                  <a:pt x="135531" y="653502"/>
                  <a:pt x="0" y="678005"/>
                </a:cubicBezTo>
                <a:cubicBezTo>
                  <a:pt x="-6898" y="637544"/>
                  <a:pt x="12128" y="603704"/>
                  <a:pt x="0" y="565004"/>
                </a:cubicBezTo>
                <a:cubicBezTo>
                  <a:pt x="-8633" y="518891"/>
                  <a:pt x="9263" y="453454"/>
                  <a:pt x="0" y="395503"/>
                </a:cubicBezTo>
                <a:lnTo>
                  <a:pt x="0" y="395503"/>
                </a:lnTo>
                <a:cubicBezTo>
                  <a:pt x="-8068" y="225922"/>
                  <a:pt x="29592" y="154832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95123" y="-30445"/>
                  <a:pt x="207193" y="12759"/>
                  <a:pt x="315196" y="0"/>
                </a:cubicBezTo>
                <a:lnTo>
                  <a:pt x="315196" y="0"/>
                </a:lnTo>
                <a:cubicBezTo>
                  <a:pt x="536680" y="-23317"/>
                  <a:pt x="664276" y="783"/>
                  <a:pt x="787989" y="0"/>
                </a:cubicBezTo>
                <a:cubicBezTo>
                  <a:pt x="1050784" y="-17343"/>
                  <a:pt x="1094566" y="52672"/>
                  <a:pt x="1361645" y="0"/>
                </a:cubicBezTo>
                <a:cubicBezTo>
                  <a:pt x="1628724" y="-52672"/>
                  <a:pt x="1745887" y="50633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11808" y="696801"/>
                  <a:pt x="1521036" y="613757"/>
                  <a:pt x="1339582" y="678005"/>
                </a:cubicBezTo>
                <a:cubicBezTo>
                  <a:pt x="1158128" y="742253"/>
                  <a:pt x="917844" y="675581"/>
                  <a:pt x="787989" y="678005"/>
                </a:cubicBezTo>
                <a:cubicBezTo>
                  <a:pt x="678722" y="773124"/>
                  <a:pt x="313056" y="768479"/>
                  <a:pt x="197143" y="832657"/>
                </a:cubicBezTo>
                <a:cubicBezTo>
                  <a:pt x="81230" y="896835"/>
                  <a:pt x="-251146" y="893378"/>
                  <a:pt x="-370978" y="981360"/>
                </a:cubicBezTo>
                <a:cubicBezTo>
                  <a:pt x="-490810" y="1069343"/>
                  <a:pt x="-732088" y="1048599"/>
                  <a:pt x="-939100" y="1130064"/>
                </a:cubicBezTo>
                <a:cubicBezTo>
                  <a:pt x="-1146112" y="1211529"/>
                  <a:pt x="-1336819" y="1193898"/>
                  <a:pt x="-1484496" y="1272819"/>
                </a:cubicBezTo>
                <a:cubicBezTo>
                  <a:pt x="-1392340" y="1193263"/>
                  <a:pt x="-1199885" y="1212833"/>
                  <a:pt x="-1016576" y="1118167"/>
                </a:cubicBezTo>
                <a:cubicBezTo>
                  <a:pt x="-833266" y="1023501"/>
                  <a:pt x="-746929" y="1075126"/>
                  <a:pt x="-620644" y="987308"/>
                </a:cubicBezTo>
                <a:cubicBezTo>
                  <a:pt x="-494359" y="899490"/>
                  <a:pt x="-288201" y="891328"/>
                  <a:pt x="-206715" y="850501"/>
                </a:cubicBezTo>
                <a:cubicBezTo>
                  <a:pt x="-125229" y="809674"/>
                  <a:pt x="158428" y="783422"/>
                  <a:pt x="315196" y="678005"/>
                </a:cubicBezTo>
                <a:cubicBezTo>
                  <a:pt x="221747" y="683341"/>
                  <a:pt x="129187" y="657825"/>
                  <a:pt x="0" y="678005"/>
                </a:cubicBezTo>
                <a:cubicBezTo>
                  <a:pt x="-1999" y="622513"/>
                  <a:pt x="13308" y="590073"/>
                  <a:pt x="0" y="565004"/>
                </a:cubicBezTo>
                <a:cubicBezTo>
                  <a:pt x="-17568" y="499778"/>
                  <a:pt x="3631" y="474810"/>
                  <a:pt x="0" y="395503"/>
                </a:cubicBezTo>
                <a:lnTo>
                  <a:pt x="0" y="395503"/>
                </a:lnTo>
                <a:cubicBezTo>
                  <a:pt x="-33084" y="303052"/>
                  <a:pt x="23234" y="1126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28496"/>
                      <a:gd name="adj2" fmla="val 13773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can scale over pool of reserved VMs.</a:t>
            </a:r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6378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B651EF-53BF-B132-7F02-C50F696E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71" y="894948"/>
            <a:ext cx="3508870" cy="3958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288F9-72AA-3298-E83A-7645836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70" y="137328"/>
            <a:ext cx="10515600" cy="584775"/>
          </a:xfrm>
        </p:spPr>
        <p:txBody>
          <a:bodyPr/>
          <a:lstStyle/>
          <a:p>
            <a:r>
              <a:rPr lang="en-DE" dirty="0"/>
              <a:t>Docker vs. </a:t>
            </a:r>
            <a:r>
              <a:rPr lang="en-DE" dirty="0" err="1"/>
              <a:t>AzBatch</a:t>
            </a:r>
            <a:r>
              <a:rPr lang="en-DE" dirty="0"/>
              <a:t> with -–memory 8G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3FBBA-1950-1197-70E3-C6F7784A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3" y="2812481"/>
            <a:ext cx="4013757" cy="1798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6A6C5AA-77A4-55C2-10EC-714467EA9E92}"/>
                  </a:ext>
                </a:extLst>
              </p14:cNvPr>
              <p14:cNvContentPartPr/>
              <p14:nvPr/>
            </p14:nvContentPartPr>
            <p14:xfrm>
              <a:off x="704817" y="3454227"/>
              <a:ext cx="2719800" cy="84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6A6C5AA-77A4-55C2-10EC-714467EA9E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177" y="3445587"/>
                <a:ext cx="273744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56F782-E6E7-F464-384C-99DF64E547E9}"/>
                  </a:ext>
                </a:extLst>
              </p14:cNvPr>
              <p14:cNvContentPartPr/>
              <p14:nvPr/>
            </p14:nvContentPartPr>
            <p14:xfrm>
              <a:off x="6773697" y="3970107"/>
              <a:ext cx="2824560" cy="830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56F782-E6E7-F464-384C-99DF64E547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4697" y="3961107"/>
                <a:ext cx="2842200" cy="84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71A71-8A54-497C-CB1B-4230F10909EF}"/>
              </a:ext>
            </a:extLst>
          </p:cNvPr>
          <p:cNvGrpSpPr/>
          <p:nvPr/>
        </p:nvGrpSpPr>
        <p:grpSpPr>
          <a:xfrm>
            <a:off x="3454857" y="3522267"/>
            <a:ext cx="3278160" cy="826560"/>
            <a:chOff x="3454857" y="3522267"/>
            <a:chExt cx="3278160" cy="82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C0509E-DC58-E75E-8682-B74EF6863E93}"/>
                    </a:ext>
                  </a:extLst>
                </p14:cNvPr>
                <p14:cNvContentPartPr/>
                <p14:nvPr/>
              </p14:nvContentPartPr>
              <p14:xfrm>
                <a:off x="3454857" y="3742947"/>
                <a:ext cx="3278160" cy="51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C0509E-DC58-E75E-8682-B74EF6863E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46217" y="3733947"/>
                  <a:ext cx="32958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9F1ECA-2FCC-4355-855E-C7F237B69ADD}"/>
                    </a:ext>
                  </a:extLst>
                </p14:cNvPr>
                <p14:cNvContentPartPr/>
                <p14:nvPr/>
              </p14:nvContentPartPr>
              <p14:xfrm>
                <a:off x="6512337" y="4080627"/>
                <a:ext cx="210240" cy="268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9F1ECA-2FCC-4355-855E-C7F237B69A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03697" y="4071987"/>
                  <a:ext cx="227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50345C-B25B-2A76-FF8A-3D5B7120F4D6}"/>
                    </a:ext>
                  </a:extLst>
                </p14:cNvPr>
                <p14:cNvContentPartPr/>
                <p14:nvPr/>
              </p14:nvContentPartPr>
              <p14:xfrm>
                <a:off x="3490497" y="3522267"/>
                <a:ext cx="332280" cy="48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50345C-B25B-2A76-FF8A-3D5B7120F4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81857" y="3513267"/>
                  <a:ext cx="349920" cy="49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8420972-5917-FAD8-D9EE-FD1BF5A29C0E}"/>
              </a:ext>
            </a:extLst>
          </p:cNvPr>
          <p:cNvSpPr/>
          <p:nvPr/>
        </p:nvSpPr>
        <p:spPr>
          <a:xfrm>
            <a:off x="1981201" y="1542626"/>
            <a:ext cx="2580968" cy="708991"/>
          </a:xfrm>
          <a:custGeom>
            <a:avLst/>
            <a:gdLst>
              <a:gd name="connsiteX0" fmla="*/ 0 w 2580968"/>
              <a:gd name="connsiteY0" fmla="*/ 0 h 708991"/>
              <a:gd name="connsiteX1" fmla="*/ 430161 w 2580968"/>
              <a:gd name="connsiteY1" fmla="*/ 0 h 708991"/>
              <a:gd name="connsiteX2" fmla="*/ 430161 w 2580968"/>
              <a:gd name="connsiteY2" fmla="*/ 0 h 708991"/>
              <a:gd name="connsiteX3" fmla="*/ 765687 w 2580968"/>
              <a:gd name="connsiteY3" fmla="*/ 0 h 708991"/>
              <a:gd name="connsiteX4" fmla="*/ 1075403 w 2580968"/>
              <a:gd name="connsiteY4" fmla="*/ 0 h 708991"/>
              <a:gd name="connsiteX5" fmla="*/ 1547147 w 2580968"/>
              <a:gd name="connsiteY5" fmla="*/ 0 h 708991"/>
              <a:gd name="connsiteX6" fmla="*/ 2079113 w 2580968"/>
              <a:gd name="connsiteY6" fmla="*/ 0 h 708991"/>
              <a:gd name="connsiteX7" fmla="*/ 2580968 w 2580968"/>
              <a:gd name="connsiteY7" fmla="*/ 0 h 708991"/>
              <a:gd name="connsiteX8" fmla="*/ 2580968 w 2580968"/>
              <a:gd name="connsiteY8" fmla="*/ 413578 h 708991"/>
              <a:gd name="connsiteX9" fmla="*/ 2580968 w 2580968"/>
              <a:gd name="connsiteY9" fmla="*/ 413578 h 708991"/>
              <a:gd name="connsiteX10" fmla="*/ 2580968 w 2580968"/>
              <a:gd name="connsiteY10" fmla="*/ 590826 h 708991"/>
              <a:gd name="connsiteX11" fmla="*/ 2580968 w 2580968"/>
              <a:gd name="connsiteY11" fmla="*/ 708991 h 708991"/>
              <a:gd name="connsiteX12" fmla="*/ 2124280 w 2580968"/>
              <a:gd name="connsiteY12" fmla="*/ 708991 h 708991"/>
              <a:gd name="connsiteX13" fmla="*/ 1592314 w 2580968"/>
              <a:gd name="connsiteY13" fmla="*/ 708991 h 708991"/>
              <a:gd name="connsiteX14" fmla="*/ 1075403 w 2580968"/>
              <a:gd name="connsiteY14" fmla="*/ 708991 h 708991"/>
              <a:gd name="connsiteX15" fmla="*/ 1072031 w 2580968"/>
              <a:gd name="connsiteY15" fmla="*/ 1121355 h 708991"/>
              <a:gd name="connsiteX16" fmla="*/ 1068438 w 2580968"/>
              <a:gd name="connsiteY16" fmla="*/ 1560907 h 708991"/>
              <a:gd name="connsiteX17" fmla="*/ 1064288 w 2580968"/>
              <a:gd name="connsiteY17" fmla="*/ 2068432 h 708991"/>
              <a:gd name="connsiteX18" fmla="*/ 865595 w 2580968"/>
              <a:gd name="connsiteY18" fmla="*/ 1642474 h 708991"/>
              <a:gd name="connsiteX19" fmla="*/ 654219 w 2580968"/>
              <a:gd name="connsiteY19" fmla="*/ 1189327 h 708991"/>
              <a:gd name="connsiteX20" fmla="*/ 430161 w 2580968"/>
              <a:gd name="connsiteY20" fmla="*/ 708991 h 708991"/>
              <a:gd name="connsiteX21" fmla="*/ 0 w 2580968"/>
              <a:gd name="connsiteY21" fmla="*/ 708991 h 708991"/>
              <a:gd name="connsiteX22" fmla="*/ 0 w 2580968"/>
              <a:gd name="connsiteY22" fmla="*/ 590826 h 708991"/>
              <a:gd name="connsiteX23" fmla="*/ 0 w 2580968"/>
              <a:gd name="connsiteY23" fmla="*/ 413578 h 708991"/>
              <a:gd name="connsiteX24" fmla="*/ 0 w 2580968"/>
              <a:gd name="connsiteY24" fmla="*/ 413578 h 708991"/>
              <a:gd name="connsiteX25" fmla="*/ 0 w 2580968"/>
              <a:gd name="connsiteY25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580968" h="708991" fill="none" extrusionOk="0">
                <a:moveTo>
                  <a:pt x="0" y="0"/>
                </a:moveTo>
                <a:cubicBezTo>
                  <a:pt x="159190" y="-7792"/>
                  <a:pt x="305368" y="4304"/>
                  <a:pt x="430161" y="0"/>
                </a:cubicBezTo>
                <a:lnTo>
                  <a:pt x="430161" y="0"/>
                </a:lnTo>
                <a:cubicBezTo>
                  <a:pt x="565192" y="-1625"/>
                  <a:pt x="623977" y="10686"/>
                  <a:pt x="765687" y="0"/>
                </a:cubicBezTo>
                <a:cubicBezTo>
                  <a:pt x="907397" y="-10686"/>
                  <a:pt x="964912" y="27392"/>
                  <a:pt x="1075403" y="0"/>
                </a:cubicBezTo>
                <a:cubicBezTo>
                  <a:pt x="1272225" y="-23767"/>
                  <a:pt x="1355328" y="18277"/>
                  <a:pt x="1547147" y="0"/>
                </a:cubicBezTo>
                <a:cubicBezTo>
                  <a:pt x="1738966" y="-18277"/>
                  <a:pt x="1847273" y="21437"/>
                  <a:pt x="2079113" y="0"/>
                </a:cubicBezTo>
                <a:cubicBezTo>
                  <a:pt x="2310953" y="-21437"/>
                  <a:pt x="2462003" y="15535"/>
                  <a:pt x="2580968" y="0"/>
                </a:cubicBezTo>
                <a:cubicBezTo>
                  <a:pt x="2609925" y="137543"/>
                  <a:pt x="2535484" y="217018"/>
                  <a:pt x="2580968" y="413578"/>
                </a:cubicBezTo>
                <a:lnTo>
                  <a:pt x="2580968" y="413578"/>
                </a:lnTo>
                <a:cubicBezTo>
                  <a:pt x="2599743" y="494286"/>
                  <a:pt x="2575829" y="552019"/>
                  <a:pt x="2580968" y="590826"/>
                </a:cubicBezTo>
                <a:cubicBezTo>
                  <a:pt x="2593605" y="616571"/>
                  <a:pt x="2569601" y="679201"/>
                  <a:pt x="2580968" y="708991"/>
                </a:cubicBezTo>
                <a:cubicBezTo>
                  <a:pt x="2465199" y="754714"/>
                  <a:pt x="2245768" y="708124"/>
                  <a:pt x="2124280" y="708991"/>
                </a:cubicBezTo>
                <a:cubicBezTo>
                  <a:pt x="2002792" y="709858"/>
                  <a:pt x="1701131" y="646712"/>
                  <a:pt x="1592314" y="708991"/>
                </a:cubicBezTo>
                <a:cubicBezTo>
                  <a:pt x="1483497" y="771270"/>
                  <a:pt x="1215017" y="677338"/>
                  <a:pt x="1075403" y="708991"/>
                </a:cubicBezTo>
                <a:cubicBezTo>
                  <a:pt x="1096612" y="869620"/>
                  <a:pt x="1051599" y="1033352"/>
                  <a:pt x="1072031" y="1121355"/>
                </a:cubicBezTo>
                <a:cubicBezTo>
                  <a:pt x="1092464" y="1209357"/>
                  <a:pt x="1018825" y="1368864"/>
                  <a:pt x="1068438" y="1560907"/>
                </a:cubicBezTo>
                <a:cubicBezTo>
                  <a:pt x="1118050" y="1752951"/>
                  <a:pt x="1024398" y="1959523"/>
                  <a:pt x="1064288" y="2068432"/>
                </a:cubicBezTo>
                <a:cubicBezTo>
                  <a:pt x="978335" y="1954066"/>
                  <a:pt x="952917" y="1711936"/>
                  <a:pt x="865595" y="1642474"/>
                </a:cubicBezTo>
                <a:cubicBezTo>
                  <a:pt x="778273" y="1573012"/>
                  <a:pt x="790817" y="1357752"/>
                  <a:pt x="654219" y="1189327"/>
                </a:cubicBezTo>
                <a:cubicBezTo>
                  <a:pt x="517622" y="1020901"/>
                  <a:pt x="529560" y="840627"/>
                  <a:pt x="430161" y="708991"/>
                </a:cubicBezTo>
                <a:cubicBezTo>
                  <a:pt x="273353" y="753530"/>
                  <a:pt x="86623" y="696241"/>
                  <a:pt x="0" y="708991"/>
                </a:cubicBezTo>
                <a:cubicBezTo>
                  <a:pt x="-13142" y="659200"/>
                  <a:pt x="1286" y="641921"/>
                  <a:pt x="0" y="590826"/>
                </a:cubicBezTo>
                <a:cubicBezTo>
                  <a:pt x="-12092" y="544755"/>
                  <a:pt x="14891" y="491885"/>
                  <a:pt x="0" y="413578"/>
                </a:cubicBezTo>
                <a:lnTo>
                  <a:pt x="0" y="413578"/>
                </a:lnTo>
                <a:cubicBezTo>
                  <a:pt x="-30669" y="272772"/>
                  <a:pt x="23532" y="136759"/>
                  <a:pt x="0" y="0"/>
                </a:cubicBezTo>
                <a:close/>
              </a:path>
              <a:path w="2580968" h="708991" stroke="0" extrusionOk="0">
                <a:moveTo>
                  <a:pt x="0" y="0"/>
                </a:moveTo>
                <a:cubicBezTo>
                  <a:pt x="186045" y="-24331"/>
                  <a:pt x="282871" y="12959"/>
                  <a:pt x="430161" y="0"/>
                </a:cubicBezTo>
                <a:lnTo>
                  <a:pt x="430161" y="0"/>
                </a:lnTo>
                <a:cubicBezTo>
                  <a:pt x="579941" y="-28949"/>
                  <a:pt x="651169" y="8556"/>
                  <a:pt x="733425" y="0"/>
                </a:cubicBezTo>
                <a:cubicBezTo>
                  <a:pt x="815681" y="-8556"/>
                  <a:pt x="929706" y="31999"/>
                  <a:pt x="1075403" y="0"/>
                </a:cubicBezTo>
                <a:cubicBezTo>
                  <a:pt x="1248604" y="-57999"/>
                  <a:pt x="1430209" y="27144"/>
                  <a:pt x="1577258" y="0"/>
                </a:cubicBezTo>
                <a:cubicBezTo>
                  <a:pt x="1724308" y="-27144"/>
                  <a:pt x="1843976" y="25304"/>
                  <a:pt x="2064057" y="0"/>
                </a:cubicBezTo>
                <a:cubicBezTo>
                  <a:pt x="2284138" y="-25304"/>
                  <a:pt x="2425459" y="48490"/>
                  <a:pt x="2580968" y="0"/>
                </a:cubicBezTo>
                <a:cubicBezTo>
                  <a:pt x="2595830" y="138627"/>
                  <a:pt x="2564208" y="315545"/>
                  <a:pt x="2580968" y="413578"/>
                </a:cubicBezTo>
                <a:lnTo>
                  <a:pt x="2580968" y="413578"/>
                </a:lnTo>
                <a:cubicBezTo>
                  <a:pt x="2591160" y="482147"/>
                  <a:pt x="2579225" y="543674"/>
                  <a:pt x="2580968" y="590826"/>
                </a:cubicBezTo>
                <a:cubicBezTo>
                  <a:pt x="2589639" y="643612"/>
                  <a:pt x="2571120" y="667913"/>
                  <a:pt x="2580968" y="708991"/>
                </a:cubicBezTo>
                <a:cubicBezTo>
                  <a:pt x="2348556" y="742163"/>
                  <a:pt x="2302916" y="696838"/>
                  <a:pt x="2094169" y="708991"/>
                </a:cubicBezTo>
                <a:cubicBezTo>
                  <a:pt x="1885422" y="721144"/>
                  <a:pt x="1741289" y="652852"/>
                  <a:pt x="1607369" y="708991"/>
                </a:cubicBezTo>
                <a:cubicBezTo>
                  <a:pt x="1473449" y="765130"/>
                  <a:pt x="1315558" y="652693"/>
                  <a:pt x="1075403" y="708991"/>
                </a:cubicBezTo>
                <a:cubicBezTo>
                  <a:pt x="1086834" y="884165"/>
                  <a:pt x="1018733" y="1089910"/>
                  <a:pt x="1071476" y="1189327"/>
                </a:cubicBezTo>
                <a:cubicBezTo>
                  <a:pt x="1124219" y="1288744"/>
                  <a:pt x="1029572" y="1437768"/>
                  <a:pt x="1067660" y="1656068"/>
                </a:cubicBezTo>
                <a:cubicBezTo>
                  <a:pt x="1105748" y="1874368"/>
                  <a:pt x="1047712" y="1922372"/>
                  <a:pt x="1064288" y="2068432"/>
                </a:cubicBezTo>
                <a:cubicBezTo>
                  <a:pt x="973560" y="1913611"/>
                  <a:pt x="939957" y="1770412"/>
                  <a:pt x="871936" y="1656068"/>
                </a:cubicBezTo>
                <a:cubicBezTo>
                  <a:pt x="803915" y="1541724"/>
                  <a:pt x="739760" y="1341752"/>
                  <a:pt x="647878" y="1175732"/>
                </a:cubicBezTo>
                <a:cubicBezTo>
                  <a:pt x="555996" y="1009712"/>
                  <a:pt x="498299" y="840855"/>
                  <a:pt x="430161" y="708991"/>
                </a:cubicBezTo>
                <a:cubicBezTo>
                  <a:pt x="309746" y="756372"/>
                  <a:pt x="186355" y="704902"/>
                  <a:pt x="0" y="708991"/>
                </a:cubicBezTo>
                <a:cubicBezTo>
                  <a:pt x="-5944" y="663290"/>
                  <a:pt x="11717" y="624090"/>
                  <a:pt x="0" y="590826"/>
                </a:cubicBezTo>
                <a:cubicBezTo>
                  <a:pt x="-9501" y="514702"/>
                  <a:pt x="20620" y="499151"/>
                  <a:pt x="0" y="413578"/>
                </a:cubicBezTo>
                <a:lnTo>
                  <a:pt x="0" y="413578"/>
                </a:lnTo>
                <a:cubicBezTo>
                  <a:pt x="-46323" y="260822"/>
                  <a:pt x="14974" y="14302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8764"/>
                      <a:gd name="adj2" fmla="val 24174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rgbClr val="002060"/>
                </a:solidFill>
              </a:rPr>
              <a:t>Docker in ACI and local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B77CB00-8179-F22C-7BC8-FEC542B2BAE3}"/>
              </a:ext>
            </a:extLst>
          </p:cNvPr>
          <p:cNvSpPr/>
          <p:nvPr/>
        </p:nvSpPr>
        <p:spPr>
          <a:xfrm>
            <a:off x="5790970" y="5485361"/>
            <a:ext cx="1863213" cy="708991"/>
          </a:xfrm>
          <a:custGeom>
            <a:avLst/>
            <a:gdLst>
              <a:gd name="connsiteX0" fmla="*/ 0 w 1863213"/>
              <a:gd name="connsiteY0" fmla="*/ 0 h 708991"/>
              <a:gd name="connsiteX1" fmla="*/ 565174 w 1863213"/>
              <a:gd name="connsiteY1" fmla="*/ 0 h 708991"/>
              <a:gd name="connsiteX2" fmla="*/ 1086874 w 1863213"/>
              <a:gd name="connsiteY2" fmla="*/ 0 h 708991"/>
              <a:gd name="connsiteX3" fmla="*/ 1522727 w 1863213"/>
              <a:gd name="connsiteY3" fmla="*/ -238193 h 708991"/>
              <a:gd name="connsiteX4" fmla="*/ 1914994 w 1863213"/>
              <a:gd name="connsiteY4" fmla="*/ -452566 h 708991"/>
              <a:gd name="connsiteX5" fmla="*/ 2285469 w 1863213"/>
              <a:gd name="connsiteY5" fmla="*/ -655030 h 708991"/>
              <a:gd name="connsiteX6" fmla="*/ 2677737 w 1863213"/>
              <a:gd name="connsiteY6" fmla="*/ -869403 h 708991"/>
              <a:gd name="connsiteX7" fmla="*/ 3266138 w 1863213"/>
              <a:gd name="connsiteY7" fmla="*/ -1190963 h 708991"/>
              <a:gd name="connsiteX8" fmla="*/ 2872042 w 1863213"/>
              <a:gd name="connsiteY8" fmla="*/ -917042 h 708991"/>
              <a:gd name="connsiteX9" fmla="*/ 2495081 w 1863213"/>
              <a:gd name="connsiteY9" fmla="*/ -655030 h 708991"/>
              <a:gd name="connsiteX10" fmla="*/ 2118120 w 1863213"/>
              <a:gd name="connsiteY10" fmla="*/ -393018 h 708991"/>
              <a:gd name="connsiteX11" fmla="*/ 1552678 w 1863213"/>
              <a:gd name="connsiteY11" fmla="*/ 0 h 708991"/>
              <a:gd name="connsiteX12" fmla="*/ 1863213 w 1863213"/>
              <a:gd name="connsiteY12" fmla="*/ 0 h 708991"/>
              <a:gd name="connsiteX13" fmla="*/ 1863213 w 1863213"/>
              <a:gd name="connsiteY13" fmla="*/ 118165 h 708991"/>
              <a:gd name="connsiteX14" fmla="*/ 1863213 w 1863213"/>
              <a:gd name="connsiteY14" fmla="*/ 118165 h 708991"/>
              <a:gd name="connsiteX15" fmla="*/ 1863213 w 1863213"/>
              <a:gd name="connsiteY15" fmla="*/ 295413 h 708991"/>
              <a:gd name="connsiteX16" fmla="*/ 1863213 w 1863213"/>
              <a:gd name="connsiteY16" fmla="*/ 708991 h 708991"/>
              <a:gd name="connsiteX17" fmla="*/ 1552678 w 1863213"/>
              <a:gd name="connsiteY17" fmla="*/ 708991 h 708991"/>
              <a:gd name="connsiteX18" fmla="*/ 1086874 w 1863213"/>
              <a:gd name="connsiteY18" fmla="*/ 708991 h 708991"/>
              <a:gd name="connsiteX19" fmla="*/ 1086874 w 1863213"/>
              <a:gd name="connsiteY19" fmla="*/ 708991 h 708991"/>
              <a:gd name="connsiteX20" fmla="*/ 521700 w 1863213"/>
              <a:gd name="connsiteY20" fmla="*/ 708991 h 708991"/>
              <a:gd name="connsiteX21" fmla="*/ 0 w 1863213"/>
              <a:gd name="connsiteY21" fmla="*/ 708991 h 708991"/>
              <a:gd name="connsiteX22" fmla="*/ 0 w 1863213"/>
              <a:gd name="connsiteY22" fmla="*/ 295413 h 708991"/>
              <a:gd name="connsiteX23" fmla="*/ 0 w 1863213"/>
              <a:gd name="connsiteY23" fmla="*/ 118165 h 708991"/>
              <a:gd name="connsiteX24" fmla="*/ 0 w 1863213"/>
              <a:gd name="connsiteY24" fmla="*/ 118165 h 708991"/>
              <a:gd name="connsiteX25" fmla="*/ 0 w 1863213"/>
              <a:gd name="connsiteY25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63213" h="708991" fill="none" extrusionOk="0">
                <a:moveTo>
                  <a:pt x="0" y="0"/>
                </a:moveTo>
                <a:cubicBezTo>
                  <a:pt x="215509" y="-8706"/>
                  <a:pt x="357772" y="64922"/>
                  <a:pt x="565174" y="0"/>
                </a:cubicBezTo>
                <a:cubicBezTo>
                  <a:pt x="772576" y="-64922"/>
                  <a:pt x="959303" y="52542"/>
                  <a:pt x="1086874" y="0"/>
                </a:cubicBezTo>
                <a:cubicBezTo>
                  <a:pt x="1292539" y="-114370"/>
                  <a:pt x="1377013" y="-96789"/>
                  <a:pt x="1522727" y="-238193"/>
                </a:cubicBezTo>
                <a:cubicBezTo>
                  <a:pt x="1668441" y="-379597"/>
                  <a:pt x="1735537" y="-332564"/>
                  <a:pt x="1914994" y="-452566"/>
                </a:cubicBezTo>
                <a:cubicBezTo>
                  <a:pt x="2094451" y="-572568"/>
                  <a:pt x="2145224" y="-539592"/>
                  <a:pt x="2285469" y="-655030"/>
                </a:cubicBezTo>
                <a:cubicBezTo>
                  <a:pt x="2425715" y="-770467"/>
                  <a:pt x="2607115" y="-801722"/>
                  <a:pt x="2677737" y="-869403"/>
                </a:cubicBezTo>
                <a:cubicBezTo>
                  <a:pt x="2748359" y="-937085"/>
                  <a:pt x="3066492" y="-1056629"/>
                  <a:pt x="3266138" y="-1190963"/>
                </a:cubicBezTo>
                <a:cubicBezTo>
                  <a:pt x="3175792" y="-1085142"/>
                  <a:pt x="3037064" y="-1034119"/>
                  <a:pt x="2872042" y="-917042"/>
                </a:cubicBezTo>
                <a:cubicBezTo>
                  <a:pt x="2707020" y="-799965"/>
                  <a:pt x="2635755" y="-796944"/>
                  <a:pt x="2495081" y="-655030"/>
                </a:cubicBezTo>
                <a:cubicBezTo>
                  <a:pt x="2354407" y="-513116"/>
                  <a:pt x="2301840" y="-527081"/>
                  <a:pt x="2118120" y="-393018"/>
                </a:cubicBezTo>
                <a:cubicBezTo>
                  <a:pt x="1934400" y="-258955"/>
                  <a:pt x="1793293" y="-240484"/>
                  <a:pt x="1552678" y="0"/>
                </a:cubicBezTo>
                <a:cubicBezTo>
                  <a:pt x="1676911" y="-5387"/>
                  <a:pt x="1758437" y="10192"/>
                  <a:pt x="1863213" y="0"/>
                </a:cubicBezTo>
                <a:cubicBezTo>
                  <a:pt x="1869218" y="26913"/>
                  <a:pt x="1862257" y="71887"/>
                  <a:pt x="1863213" y="118165"/>
                </a:cubicBezTo>
                <a:lnTo>
                  <a:pt x="1863213" y="118165"/>
                </a:lnTo>
                <a:cubicBezTo>
                  <a:pt x="1875219" y="202629"/>
                  <a:pt x="1847822" y="212776"/>
                  <a:pt x="1863213" y="295413"/>
                </a:cubicBezTo>
                <a:cubicBezTo>
                  <a:pt x="1909574" y="380036"/>
                  <a:pt x="1853710" y="524443"/>
                  <a:pt x="1863213" y="708991"/>
                </a:cubicBezTo>
                <a:cubicBezTo>
                  <a:pt x="1770580" y="735115"/>
                  <a:pt x="1638012" y="700907"/>
                  <a:pt x="1552678" y="708991"/>
                </a:cubicBezTo>
                <a:cubicBezTo>
                  <a:pt x="1332287" y="761868"/>
                  <a:pt x="1202762" y="702433"/>
                  <a:pt x="1086874" y="708991"/>
                </a:cubicBezTo>
                <a:lnTo>
                  <a:pt x="1086874" y="708991"/>
                </a:lnTo>
                <a:cubicBezTo>
                  <a:pt x="887677" y="768681"/>
                  <a:pt x="733456" y="667870"/>
                  <a:pt x="521700" y="708991"/>
                </a:cubicBezTo>
                <a:cubicBezTo>
                  <a:pt x="309944" y="750112"/>
                  <a:pt x="173129" y="657308"/>
                  <a:pt x="0" y="708991"/>
                </a:cubicBezTo>
                <a:cubicBezTo>
                  <a:pt x="-27601" y="596901"/>
                  <a:pt x="10893" y="386509"/>
                  <a:pt x="0" y="295413"/>
                </a:cubicBezTo>
                <a:cubicBezTo>
                  <a:pt x="-12092" y="249342"/>
                  <a:pt x="14891" y="196472"/>
                  <a:pt x="0" y="118165"/>
                </a:cubicBezTo>
                <a:lnTo>
                  <a:pt x="0" y="118165"/>
                </a:lnTo>
                <a:cubicBezTo>
                  <a:pt x="-166" y="79941"/>
                  <a:pt x="6934" y="45649"/>
                  <a:pt x="0" y="0"/>
                </a:cubicBezTo>
                <a:close/>
              </a:path>
              <a:path w="1863213" h="708991" stroke="0" extrusionOk="0">
                <a:moveTo>
                  <a:pt x="0" y="0"/>
                </a:moveTo>
                <a:cubicBezTo>
                  <a:pt x="200296" y="-29544"/>
                  <a:pt x="287785" y="49898"/>
                  <a:pt x="532568" y="0"/>
                </a:cubicBezTo>
                <a:cubicBezTo>
                  <a:pt x="777351" y="-49898"/>
                  <a:pt x="869450" y="16069"/>
                  <a:pt x="1086874" y="0"/>
                </a:cubicBezTo>
                <a:cubicBezTo>
                  <a:pt x="1274558" y="-152292"/>
                  <a:pt x="1425622" y="-138175"/>
                  <a:pt x="1566312" y="-262012"/>
                </a:cubicBezTo>
                <a:cubicBezTo>
                  <a:pt x="1707002" y="-385849"/>
                  <a:pt x="1832175" y="-385474"/>
                  <a:pt x="2002165" y="-500204"/>
                </a:cubicBezTo>
                <a:cubicBezTo>
                  <a:pt x="2172155" y="-614934"/>
                  <a:pt x="2219974" y="-609507"/>
                  <a:pt x="2394432" y="-714578"/>
                </a:cubicBezTo>
                <a:cubicBezTo>
                  <a:pt x="2568890" y="-819648"/>
                  <a:pt x="2693311" y="-854729"/>
                  <a:pt x="2786700" y="-928951"/>
                </a:cubicBezTo>
                <a:cubicBezTo>
                  <a:pt x="2880089" y="-1003173"/>
                  <a:pt x="3036763" y="-1060868"/>
                  <a:pt x="3266138" y="-1190963"/>
                </a:cubicBezTo>
                <a:cubicBezTo>
                  <a:pt x="3106056" y="-1057745"/>
                  <a:pt x="2961460" y="-983799"/>
                  <a:pt x="2837773" y="-893222"/>
                </a:cubicBezTo>
                <a:cubicBezTo>
                  <a:pt x="2714086" y="-802645"/>
                  <a:pt x="2551103" y="-723893"/>
                  <a:pt x="2460812" y="-631210"/>
                </a:cubicBezTo>
                <a:cubicBezTo>
                  <a:pt x="2370521" y="-538527"/>
                  <a:pt x="2190804" y="-475702"/>
                  <a:pt x="2032447" y="-333470"/>
                </a:cubicBezTo>
                <a:cubicBezTo>
                  <a:pt x="1874090" y="-191238"/>
                  <a:pt x="1644659" y="-131056"/>
                  <a:pt x="1552678" y="0"/>
                </a:cubicBezTo>
                <a:cubicBezTo>
                  <a:pt x="1631628" y="-25987"/>
                  <a:pt x="1765169" y="1423"/>
                  <a:pt x="1863213" y="0"/>
                </a:cubicBezTo>
                <a:cubicBezTo>
                  <a:pt x="1867996" y="50107"/>
                  <a:pt x="1850396" y="85727"/>
                  <a:pt x="1863213" y="118165"/>
                </a:cubicBezTo>
                <a:lnTo>
                  <a:pt x="1863213" y="118165"/>
                </a:lnTo>
                <a:cubicBezTo>
                  <a:pt x="1880365" y="204528"/>
                  <a:pt x="1854480" y="210954"/>
                  <a:pt x="1863213" y="295413"/>
                </a:cubicBezTo>
                <a:cubicBezTo>
                  <a:pt x="1889365" y="430904"/>
                  <a:pt x="1824753" y="613977"/>
                  <a:pt x="1863213" y="708991"/>
                </a:cubicBezTo>
                <a:cubicBezTo>
                  <a:pt x="1777109" y="739142"/>
                  <a:pt x="1677616" y="699293"/>
                  <a:pt x="1552678" y="708991"/>
                </a:cubicBezTo>
                <a:cubicBezTo>
                  <a:pt x="1454643" y="739102"/>
                  <a:pt x="1295900" y="680499"/>
                  <a:pt x="1086874" y="708991"/>
                </a:cubicBezTo>
                <a:lnTo>
                  <a:pt x="1086874" y="708991"/>
                </a:lnTo>
                <a:cubicBezTo>
                  <a:pt x="817667" y="751418"/>
                  <a:pt x="659681" y="691985"/>
                  <a:pt x="543437" y="708991"/>
                </a:cubicBezTo>
                <a:cubicBezTo>
                  <a:pt x="427193" y="725997"/>
                  <a:pt x="213310" y="702537"/>
                  <a:pt x="0" y="708991"/>
                </a:cubicBezTo>
                <a:cubicBezTo>
                  <a:pt x="-44568" y="588188"/>
                  <a:pt x="1969" y="445408"/>
                  <a:pt x="0" y="295413"/>
                </a:cubicBezTo>
                <a:cubicBezTo>
                  <a:pt x="-9501" y="219289"/>
                  <a:pt x="20620" y="203738"/>
                  <a:pt x="0" y="118165"/>
                </a:cubicBezTo>
                <a:lnTo>
                  <a:pt x="0" y="118165"/>
                </a:lnTo>
                <a:cubicBezTo>
                  <a:pt x="-3256" y="83542"/>
                  <a:pt x="1390" y="48951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125296"/>
                      <a:gd name="adj2" fmla="val -21798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rgbClr val="002060"/>
                </a:solidFill>
              </a:rPr>
              <a:t>Azure Batch</a:t>
            </a:r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7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235CF-95FF-4C45-95AB-F4842F80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484" y="2505670"/>
            <a:ext cx="7903510" cy="1846659"/>
          </a:xfrm>
        </p:spPr>
        <p:txBody>
          <a:bodyPr/>
          <a:lstStyle/>
          <a:p>
            <a:pPr algn="ctr"/>
            <a:br>
              <a:rPr lang="en-DE" dirty="0"/>
            </a:br>
            <a:r>
              <a:rPr lang="en-DE" dirty="0"/>
              <a:t>HIDDEN PAINS OF CLOUD</a:t>
            </a:r>
            <a:br>
              <a:rPr lang="en-DE" dirty="0"/>
            </a:br>
            <a:r>
              <a:rPr lang="en-DE" sz="2400" dirty="0"/>
              <a:t>HOSTING LARGE OBJECTS IN WEB APPLICATIONS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34886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4CDA0-0735-4852-871D-5791C25E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API with large RAM consumption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8B43D-4502-45B2-AE7A-C16533EC3818}"/>
              </a:ext>
            </a:extLst>
          </p:cNvPr>
          <p:cNvSpPr txBox="1"/>
          <p:nvPr/>
        </p:nvSpPr>
        <p:spPr>
          <a:xfrm>
            <a:off x="3824747" y="2927077"/>
            <a:ext cx="6096000" cy="856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3376FB"/>
                </a:solidFill>
                <a:latin typeface="Cascadia Mono" panose="020B0609020000020004" pitchFamily="49" charset="0"/>
              </a:rPr>
              <a:t>MyApi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api.Run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840191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4CDA0-0735-4852-871D-5791C25E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Locking for 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A8B8E-527D-4982-8452-FB80ACD4C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4717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/>
              <a:t>Facts</a:t>
            </a: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Large APIs consume a lot of RAM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Not designed to run in the cloud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You want to run it as a service = REST service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Few API instances cannot serve many users</a:t>
            </a:r>
            <a:br>
              <a:rPr lang="en-US" dirty="0"/>
            </a:br>
            <a:endParaRPr lang="LID4096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to do?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Increase Vertically/Horizontally means an increase in costs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It is not easy</a:t>
            </a:r>
            <a:r>
              <a:rPr lang="en-DE" dirty="0"/>
              <a:t> to choose the right configuration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A6C61-B0B5-47F2-89E5-23ED31342C7D}"/>
              </a:ext>
            </a:extLst>
          </p:cNvPr>
          <p:cNvSpPr txBox="1"/>
          <p:nvPr/>
        </p:nvSpPr>
        <p:spPr>
          <a:xfrm>
            <a:off x="6632208" y="1482493"/>
            <a:ext cx="66872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US" sz="1400" dirty="0" err="1">
                <a:solidFill>
                  <a:srgbClr val="3376FB"/>
                </a:solidFill>
                <a:latin typeface="Cascadia Mono" panose="020B06090200000200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"{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arg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Run(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3376FB"/>
                </a:solidFill>
                <a:latin typeface="Cascadia Mono" panose="020B0609020000020004" pitchFamily="49" charset="0"/>
              </a:rPr>
              <a:t>MyApi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api.Run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res;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LID4096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1F2B0-B527-43ED-8F09-518D6224083C}"/>
              </a:ext>
            </a:extLst>
          </p:cNvPr>
          <p:cNvSpPr txBox="1"/>
          <p:nvPr/>
        </p:nvSpPr>
        <p:spPr>
          <a:xfrm>
            <a:off x="40559" y="6452343"/>
            <a:ext cx="665889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https://github.com/ddobric/azure-bestpractices</a:t>
            </a:r>
            <a:r>
              <a:rPr lang="en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395020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Totally Amazing And Incredible Session Title</a:t>
            </a:r>
            <a:br>
              <a:rPr lang="en-US" dirty="0"/>
            </a:br>
            <a:r>
              <a:rPr lang="en-US" dirty="0"/>
              <a:t>Some Titles Are So Amazing They Are On Two Lines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086C9F-248E-0208-9FC9-7272370B4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SUPERDUPER SPEAKER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F59041-9CEC-428F-D9FA-48BE449D15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MVP OF ALL THINGS, EVER</a:t>
            </a:r>
          </a:p>
          <a:p>
            <a:r>
              <a:rPr lang="en-GB" dirty="0"/>
              <a:t>CLOUD ARCHITECT, SUPER DUPER COMPANY</a:t>
            </a:r>
          </a:p>
        </p:txBody>
      </p:sp>
    </p:spTree>
    <p:extLst>
      <p:ext uri="{BB962C8B-B14F-4D97-AF65-F5344CB8AC3E}">
        <p14:creationId xmlns:p14="http://schemas.microsoft.com/office/powerpoint/2010/main" val="1376762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553998"/>
          </a:xfrm>
        </p:spPr>
        <p:txBody>
          <a:bodyPr/>
          <a:lstStyle/>
          <a:p>
            <a:r>
              <a:rPr lang="en-US" sz="3600" b="0" spc="-50" dirty="0">
                <a:solidFill>
                  <a:schemeClr val="tx1"/>
                </a:solidFill>
                <a:latin typeface="+mj-lt"/>
                <a:cs typeface="Segoe UI" pitchFamily="34" charset="0"/>
              </a:rPr>
              <a:t>Processing of requests in ASP.NET </a:t>
            </a:r>
            <a:r>
              <a:rPr lang="en-US" sz="3600" b="0" spc="-50" dirty="0" err="1">
                <a:solidFill>
                  <a:schemeClr val="tx1"/>
                </a:solidFill>
                <a:latin typeface="+mj-lt"/>
                <a:cs typeface="Segoe UI" pitchFamily="34" charset="0"/>
              </a:rPr>
              <a:t>WebApi</a:t>
            </a:r>
            <a:endParaRPr lang="LID4096" sz="3600" b="0" spc="-50" dirty="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3228429" y="1408679"/>
            <a:ext cx="6907690" cy="2594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273E10-4774-D0C5-257E-DD109876D52C}"/>
              </a:ext>
            </a:extLst>
          </p:cNvPr>
          <p:cNvSpPr/>
          <p:nvPr/>
        </p:nvSpPr>
        <p:spPr>
          <a:xfrm>
            <a:off x="3380020" y="1408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B8EB2D-C303-AC68-5D1D-BB7E8B25C82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215420" y="1715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8A930FA-C4AD-A7D6-763B-58D3556984EB}"/>
              </a:ext>
            </a:extLst>
          </p:cNvPr>
          <p:cNvSpPr/>
          <p:nvPr/>
        </p:nvSpPr>
        <p:spPr>
          <a:xfrm>
            <a:off x="6400909" y="1486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6FE61-11D6-815F-7843-6A1A50605AFE}"/>
              </a:ext>
            </a:extLst>
          </p:cNvPr>
          <p:cNvSpPr/>
          <p:nvPr/>
        </p:nvSpPr>
        <p:spPr>
          <a:xfrm>
            <a:off x="3532420" y="1561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3D665D-29B9-6D84-601D-024F7A018AE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367820" y="1867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53DF8-A495-996B-E999-02C47A916FCD}"/>
              </a:ext>
            </a:extLst>
          </p:cNvPr>
          <p:cNvSpPr/>
          <p:nvPr/>
        </p:nvSpPr>
        <p:spPr>
          <a:xfrm>
            <a:off x="6553309" y="1638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3D9E61-D1E9-D384-9AD3-E8CE29B57CD7}"/>
              </a:ext>
            </a:extLst>
          </p:cNvPr>
          <p:cNvSpPr/>
          <p:nvPr/>
        </p:nvSpPr>
        <p:spPr>
          <a:xfrm>
            <a:off x="3684820" y="1713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300DE7-0D08-FE89-40BF-2CC6395ED5F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520220" y="2020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459541-4B6C-7D87-BCD5-ED0A5C2DCD3C}"/>
              </a:ext>
            </a:extLst>
          </p:cNvPr>
          <p:cNvSpPr/>
          <p:nvPr/>
        </p:nvSpPr>
        <p:spPr>
          <a:xfrm>
            <a:off x="6705709" y="1791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641FCF-97D1-5E85-0335-1FE89D6A994E}"/>
              </a:ext>
            </a:extLst>
          </p:cNvPr>
          <p:cNvSpPr/>
          <p:nvPr/>
        </p:nvSpPr>
        <p:spPr>
          <a:xfrm>
            <a:off x="3837220" y="1865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4FF7D9-D0CF-10DC-EAA1-C2CDFF48BD9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5672620" y="2172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AB99AA-1AF0-887E-69BB-187B3393B062}"/>
              </a:ext>
            </a:extLst>
          </p:cNvPr>
          <p:cNvSpPr/>
          <p:nvPr/>
        </p:nvSpPr>
        <p:spPr>
          <a:xfrm>
            <a:off x="6858109" y="1943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734E66-5807-E6E9-ED2F-86F8B9CEEC66}"/>
              </a:ext>
            </a:extLst>
          </p:cNvPr>
          <p:cNvSpPr/>
          <p:nvPr/>
        </p:nvSpPr>
        <p:spPr>
          <a:xfrm>
            <a:off x="3989620" y="20182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1D6D25-052B-1A0B-2825-30CB742F6A5B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5825020" y="23250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9F40C-3D80-C73E-0854-68A5EE961D05}"/>
              </a:ext>
            </a:extLst>
          </p:cNvPr>
          <p:cNvSpPr/>
          <p:nvPr/>
        </p:nvSpPr>
        <p:spPr>
          <a:xfrm>
            <a:off x="7010509" y="20960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CE82CD-EDB3-4603-14D7-20BC40C79062}"/>
              </a:ext>
            </a:extLst>
          </p:cNvPr>
          <p:cNvSpPr/>
          <p:nvPr/>
        </p:nvSpPr>
        <p:spPr>
          <a:xfrm>
            <a:off x="4142020" y="2170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31EA33-AA72-EEEE-208C-BFCCC1F0DF5C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5977420" y="2477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6396415-9537-2F1B-472D-0BC68321C5EA}"/>
              </a:ext>
            </a:extLst>
          </p:cNvPr>
          <p:cNvSpPr/>
          <p:nvPr/>
        </p:nvSpPr>
        <p:spPr>
          <a:xfrm>
            <a:off x="7162909" y="2248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4141BF-41B2-3D99-4BBC-76837D2EE05D}"/>
              </a:ext>
            </a:extLst>
          </p:cNvPr>
          <p:cNvSpPr/>
          <p:nvPr/>
        </p:nvSpPr>
        <p:spPr>
          <a:xfrm>
            <a:off x="4294420" y="2323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FFBF46-7C0C-79A6-1DE0-FEBFDBB1F21C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6129820" y="2629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D9BAF88-14FE-6CCF-D898-5C807B7FCF8F}"/>
              </a:ext>
            </a:extLst>
          </p:cNvPr>
          <p:cNvSpPr/>
          <p:nvPr/>
        </p:nvSpPr>
        <p:spPr>
          <a:xfrm>
            <a:off x="7315309" y="2400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88AC83-38BB-4B68-A034-5235F2FC11A5}"/>
              </a:ext>
            </a:extLst>
          </p:cNvPr>
          <p:cNvSpPr/>
          <p:nvPr/>
        </p:nvSpPr>
        <p:spPr>
          <a:xfrm>
            <a:off x="4446820" y="2475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AFB57C-8196-EDA8-91EE-43C0896A851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6282220" y="2782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AC5CF23-60DA-CB09-0885-EE56E05E2F29}"/>
              </a:ext>
            </a:extLst>
          </p:cNvPr>
          <p:cNvSpPr/>
          <p:nvPr/>
        </p:nvSpPr>
        <p:spPr>
          <a:xfrm>
            <a:off x="7467709" y="2553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0C6A52-338F-6E77-C21D-AE6EA11B7EF6}"/>
              </a:ext>
            </a:extLst>
          </p:cNvPr>
          <p:cNvSpPr/>
          <p:nvPr/>
        </p:nvSpPr>
        <p:spPr>
          <a:xfrm>
            <a:off x="4599220" y="2627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51488D-E8AE-F04B-E83B-9F92ED09EFF8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434620" y="2934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097AD3E-1344-5423-596C-629BC733EB03}"/>
              </a:ext>
            </a:extLst>
          </p:cNvPr>
          <p:cNvSpPr/>
          <p:nvPr/>
        </p:nvSpPr>
        <p:spPr>
          <a:xfrm>
            <a:off x="7620109" y="2705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EBBB2E-7F98-31C9-31E6-6063E8365A32}"/>
              </a:ext>
            </a:extLst>
          </p:cNvPr>
          <p:cNvSpPr/>
          <p:nvPr/>
        </p:nvSpPr>
        <p:spPr>
          <a:xfrm>
            <a:off x="4751620" y="27802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27A8C9-E8DE-4275-D15E-C3220F4D225E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6587020" y="30870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ED36EF0-198E-A74A-802E-67C385F9ABD4}"/>
              </a:ext>
            </a:extLst>
          </p:cNvPr>
          <p:cNvSpPr/>
          <p:nvPr/>
        </p:nvSpPr>
        <p:spPr>
          <a:xfrm>
            <a:off x="7772509" y="28580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E77A44-5032-0999-2F8D-67991A357034}"/>
              </a:ext>
            </a:extLst>
          </p:cNvPr>
          <p:cNvSpPr/>
          <p:nvPr/>
        </p:nvSpPr>
        <p:spPr>
          <a:xfrm>
            <a:off x="4904020" y="2932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C8A009-314E-F8DF-CFD8-46900EF1B253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6739420" y="3239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017FEB-D5F6-08C7-A8F7-0D0E9480476C}"/>
              </a:ext>
            </a:extLst>
          </p:cNvPr>
          <p:cNvSpPr/>
          <p:nvPr/>
        </p:nvSpPr>
        <p:spPr>
          <a:xfrm>
            <a:off x="7924909" y="3010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988D3C-1282-6F25-43DA-DC62852EB172}"/>
              </a:ext>
            </a:extLst>
          </p:cNvPr>
          <p:cNvSpPr/>
          <p:nvPr/>
        </p:nvSpPr>
        <p:spPr>
          <a:xfrm>
            <a:off x="5056420" y="3085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8E183B-B579-F399-68D9-C2804EDB5224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6891820" y="3391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2823DE4-3071-82E8-BD1D-B1EE6C02257F}"/>
              </a:ext>
            </a:extLst>
          </p:cNvPr>
          <p:cNvSpPr/>
          <p:nvPr/>
        </p:nvSpPr>
        <p:spPr>
          <a:xfrm>
            <a:off x="8077309" y="3162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FFDFD2-0B71-B6F0-26C4-BAC8F21BAE3D}"/>
              </a:ext>
            </a:extLst>
          </p:cNvPr>
          <p:cNvSpPr/>
          <p:nvPr/>
        </p:nvSpPr>
        <p:spPr>
          <a:xfrm>
            <a:off x="5208820" y="3237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B62E7F-86E2-A460-436F-F0E8148C2D58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7044220" y="3544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1852E-5AF2-291E-F2D8-4ADBA90ADD37}"/>
              </a:ext>
            </a:extLst>
          </p:cNvPr>
          <p:cNvSpPr/>
          <p:nvPr/>
        </p:nvSpPr>
        <p:spPr>
          <a:xfrm>
            <a:off x="8229709" y="3315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A9D1B0-53EF-F899-F3B4-2116AB3A2C39}"/>
              </a:ext>
            </a:extLst>
          </p:cNvPr>
          <p:cNvSpPr/>
          <p:nvPr/>
        </p:nvSpPr>
        <p:spPr>
          <a:xfrm>
            <a:off x="5361220" y="3389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B5309D-A1D8-127C-7863-332B49EFEFA9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7196620" y="3696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42020E0-4273-902D-1FB3-92C4C0D1AAE4}"/>
              </a:ext>
            </a:extLst>
          </p:cNvPr>
          <p:cNvSpPr/>
          <p:nvPr/>
        </p:nvSpPr>
        <p:spPr>
          <a:xfrm>
            <a:off x="8382109" y="3467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3D78E8-6696-4B41-0F3A-2E4F8B0BB4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20913" y="2705687"/>
            <a:ext cx="2107516" cy="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3764F1-45BB-B6AB-5A6D-ECAE5E2EBF9D}"/>
              </a:ext>
            </a:extLst>
          </p:cNvPr>
          <p:cNvSpPr txBox="1"/>
          <p:nvPr/>
        </p:nvSpPr>
        <p:spPr>
          <a:xfrm>
            <a:off x="1211930" y="2374751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556B32-B640-4943-F95B-D1DE4F375FB0}"/>
              </a:ext>
            </a:extLst>
          </p:cNvPr>
          <p:cNvSpPr txBox="1"/>
          <p:nvPr/>
        </p:nvSpPr>
        <p:spPr>
          <a:xfrm>
            <a:off x="2935278" y="4255189"/>
            <a:ext cx="66872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US" sz="1800" dirty="0" err="1">
                <a:solidFill>
                  <a:srgbClr val="3376FB"/>
                </a:solidFill>
                <a:latin typeface="Cascadia Mono" panose="020B0609020000020004" pitchFamily="49" charset="0"/>
              </a:rPr>
              <a:t>HttpGet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"{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}"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obj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3376FB"/>
                </a:solidFill>
                <a:latin typeface="Cascadia Mono" panose="020B0609020000020004" pitchFamily="49" charset="0"/>
              </a:rPr>
              <a:t>My</a:t>
            </a:r>
            <a:r>
              <a:rPr lang="en-DE" dirty="0" err="1">
                <a:solidFill>
                  <a:srgbClr val="3376FB"/>
                </a:solidFill>
                <a:latin typeface="Cascadia Mono" panose="020B0609020000020004" pitchFamily="49" charset="0"/>
              </a:rPr>
              <a:t>Api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obj.Run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res;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LID4096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32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49F3-CD41-42F1-A7FC-2BBD3AA2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553998"/>
          </a:xfrm>
        </p:spPr>
        <p:txBody>
          <a:bodyPr/>
          <a:lstStyle/>
          <a:p>
            <a:r>
              <a:rPr lang="en-DE" sz="3600" b="0" spc="-50" dirty="0">
                <a:solidFill>
                  <a:schemeClr val="tx1"/>
                </a:solidFill>
                <a:latin typeface="+mj-lt"/>
                <a:cs typeface="Segoe UI" pitchFamily="34" charset="0"/>
              </a:rPr>
              <a:t>Processing </a:t>
            </a:r>
            <a:r>
              <a:rPr lang="de-DE" sz="3600" b="0" spc="-50" dirty="0">
                <a:solidFill>
                  <a:schemeClr val="tx1"/>
                </a:solidFill>
                <a:latin typeface="+mj-lt"/>
                <a:cs typeface="Segoe UI" pitchFamily="34" charset="0"/>
              </a:rPr>
              <a:t>Large </a:t>
            </a:r>
            <a:r>
              <a:rPr lang="de-DE" sz="3600" b="0" spc="-50" dirty="0" err="1">
                <a:solidFill>
                  <a:schemeClr val="tx1"/>
                </a:solidFill>
                <a:latin typeface="+mj-lt"/>
                <a:cs typeface="Segoe UI" pitchFamily="34" charset="0"/>
              </a:rPr>
              <a:t>objects</a:t>
            </a:r>
            <a:endParaRPr lang="en-DE" sz="3600" b="0" spc="-50" dirty="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0D39D-2D7C-4CA3-B13C-C032160D7227}"/>
              </a:ext>
            </a:extLst>
          </p:cNvPr>
          <p:cNvSpPr/>
          <p:nvPr/>
        </p:nvSpPr>
        <p:spPr>
          <a:xfrm>
            <a:off x="2924800" y="2462928"/>
            <a:ext cx="7187388" cy="2594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A238DA-7CB1-4007-8557-4634763B7419}"/>
              </a:ext>
            </a:extLst>
          </p:cNvPr>
          <p:cNvSpPr/>
          <p:nvPr/>
        </p:nvSpPr>
        <p:spPr>
          <a:xfrm>
            <a:off x="3035153" y="2636842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0DB27E-6762-41FF-AB98-49120617B70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870553" y="2943624"/>
            <a:ext cx="217621" cy="306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D68DE2B-99A5-4535-ACC2-AB7C9198D5F4}"/>
              </a:ext>
            </a:extLst>
          </p:cNvPr>
          <p:cNvSpPr/>
          <p:nvPr/>
        </p:nvSpPr>
        <p:spPr>
          <a:xfrm>
            <a:off x="5088174" y="2456576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647273-D42C-4955-A893-77F0316832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17284" y="3759936"/>
            <a:ext cx="2107516" cy="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06D844-F2D2-48BD-9503-899903752EC7}"/>
              </a:ext>
            </a:extLst>
          </p:cNvPr>
          <p:cNvSpPr txBox="1"/>
          <p:nvPr/>
        </p:nvSpPr>
        <p:spPr>
          <a:xfrm>
            <a:off x="908301" y="3429000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138CB-8244-487E-8334-7617FCDCD285}"/>
              </a:ext>
            </a:extLst>
          </p:cNvPr>
          <p:cNvSpPr/>
          <p:nvPr/>
        </p:nvSpPr>
        <p:spPr>
          <a:xfrm>
            <a:off x="3000311" y="420907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A4441A-41C5-4F79-A0EF-E78E5C8209F2}"/>
              </a:ext>
            </a:extLst>
          </p:cNvPr>
          <p:cNvSpPr/>
          <p:nvPr/>
        </p:nvSpPr>
        <p:spPr>
          <a:xfrm>
            <a:off x="5767676" y="3097015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9E9B8-D166-4402-BAB8-7651D45FB0CF}"/>
              </a:ext>
            </a:extLst>
          </p:cNvPr>
          <p:cNvSpPr/>
          <p:nvPr/>
        </p:nvSpPr>
        <p:spPr>
          <a:xfrm>
            <a:off x="3035153" y="3405741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ADC71C-F235-48E8-A75F-7E04AAF4E5BB}"/>
              </a:ext>
            </a:extLst>
          </p:cNvPr>
          <p:cNvSpPr/>
          <p:nvPr/>
        </p:nvSpPr>
        <p:spPr>
          <a:xfrm>
            <a:off x="6746622" y="3498355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7C853-1E6B-4613-8CF5-D4CBA16B407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870553" y="3712523"/>
            <a:ext cx="897123" cy="17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F5275A-207F-40AF-B9BB-49DC4AD54038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835711" y="4292185"/>
            <a:ext cx="1910911" cy="22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37923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63B-C646-4225-977A-ABBF4A83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3CA47-1FBA-49EC-97D0-C0D07A2497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2036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API consumes (just) 1 GB RAM.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have 100+ concurrent users.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2 instances in 3.5GB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100/2*144 EUR/month=7200 EUR/Month</a:t>
            </a:r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56D4A-CEE8-4B46-8C04-1F266D65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7173"/>
            <a:ext cx="12126259" cy="218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A0532-8D0E-49F0-99D6-E3A273A40013}"/>
              </a:ext>
            </a:extLst>
          </p:cNvPr>
          <p:cNvSpPr txBox="1"/>
          <p:nvPr/>
        </p:nvSpPr>
        <p:spPr>
          <a:xfrm>
            <a:off x="11584057" y="4388005"/>
            <a:ext cx="7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(072)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9A428-8F88-41F5-98D7-5C0AD7C7F9E5}"/>
              </a:ext>
            </a:extLst>
          </p:cNvPr>
          <p:cNvSpPr txBox="1"/>
          <p:nvPr/>
        </p:nvSpPr>
        <p:spPr>
          <a:xfrm>
            <a:off x="11584057" y="4923062"/>
            <a:ext cx="7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(144)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46D84-E655-42D7-86C0-1A92B6EEB092}"/>
              </a:ext>
            </a:extLst>
          </p:cNvPr>
          <p:cNvSpPr txBox="1"/>
          <p:nvPr/>
        </p:nvSpPr>
        <p:spPr>
          <a:xfrm>
            <a:off x="11584057" y="5476632"/>
            <a:ext cx="7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(288)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1906950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235CF-95FF-4C45-95AB-F4842F80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8" y="2984853"/>
            <a:ext cx="11995356" cy="553998"/>
          </a:xfrm>
        </p:spPr>
        <p:txBody>
          <a:bodyPr/>
          <a:lstStyle/>
          <a:p>
            <a:pPr algn="ctr"/>
            <a:r>
              <a:rPr lang="en-DE" dirty="0"/>
              <a:t>THE OBJECT POOL PATTERN</a:t>
            </a:r>
          </a:p>
        </p:txBody>
      </p:sp>
    </p:spTree>
    <p:extLst>
      <p:ext uri="{BB962C8B-B14F-4D97-AF65-F5344CB8AC3E}">
        <p14:creationId xmlns:p14="http://schemas.microsoft.com/office/powerpoint/2010/main" val="198695884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1F1224-C6E8-4516-908A-EDAE968F5EF7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F341A-9117-43BB-AB8D-B99B1EF273B1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29180-D59E-4BC1-B32B-5784B580D508}"/>
              </a:ext>
            </a:extLst>
          </p:cNvPr>
          <p:cNvSpPr/>
          <p:nvPr/>
        </p:nvSpPr>
        <p:spPr>
          <a:xfrm>
            <a:off x="6743998" y="301107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F5779-198D-4BBA-A069-B53D6A85996C}"/>
              </a:ext>
            </a:extLst>
          </p:cNvPr>
          <p:cNvSpPr/>
          <p:nvPr/>
        </p:nvSpPr>
        <p:spPr>
          <a:xfrm>
            <a:off x="6768789" y="365146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8703FC-6247-4D88-BE31-0E1D43EFCA71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224CF-05E4-46D4-A4E7-4B475773059E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029C1-131C-4102-828A-9C476C05E740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23D64-832C-44BD-B473-DB39BC46B73E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532B85-3064-4810-A2CD-8FFAFD8BED9D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CA2CC4-F79D-47B9-A286-04C5AD5F605A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E86E87-87F8-47A6-90DD-2B37BCFC52E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0AACCA-4C84-40EE-AC4F-80F55B44708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5EE30-C871-41AA-8084-5339DE8A3F5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9C5B50-76DC-4784-8C5E-00BC99A25CE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17DCD9-4017-4592-9ED7-42864067A92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7815D98-BA0E-4933-854D-56BABDB0DCC4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634478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</a:t>
            </a:r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7E393-B188-45FB-B503-F81F98AC6CEA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911C01-FA1C-4CB9-961D-F92F0E6A8E04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DBD05-D204-4B37-A102-D403AFE70CEB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6AABA-1E50-47CB-A76B-2DF5778AAED2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29644-1A32-43C6-95FC-D049D67D5A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083D75-830D-4086-9285-6ACE84281905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5A8DD3-F0C4-4BA2-9AE9-B0879C4B6A23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FF3213-188E-4B08-94E4-284AAD3BA4BB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4040B8-7581-4417-A41D-D45BE62F7426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8EEDB4-325E-46D4-A1F5-72554177CCF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6CFC4B-DCD2-4041-85FF-4A33089F5B8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7B4E72-2412-4CFA-AF7F-080F13A1695F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979E80-15B7-4160-ABC0-4D5943997F2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042012-93FC-4BDE-8CB9-E709A1D623B7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E13726-707A-4986-8761-001E1BE0F867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540EDE-45BD-4893-BA97-146EB136A504}"/>
              </a:ext>
            </a:extLst>
          </p:cNvPr>
          <p:cNvSpPr/>
          <p:nvPr/>
        </p:nvSpPr>
        <p:spPr>
          <a:xfrm>
            <a:off x="6743998" y="3627633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208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ACC81B-8CA9-44EF-8C65-EFE2B8269BE6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E5A18-6DD4-442A-9B9B-ECFC7E2582DF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DCB41F-AF9F-418E-A4F9-828B022976F6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54FA29-A661-4E68-8912-6CF00A168034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F6559F-B27E-42C0-94A6-3E059AA4036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1B905B-BEDC-42F2-A0BA-D4CACB78C43C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FF6A37-DEC1-48D3-B02D-1F33C31B1BA8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57B7CE-AF48-4D47-99AC-5E7843F82907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DD3350-4472-4959-A61C-31DB8F65015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80D092D-1556-4196-8953-EBCC537B5E48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8E34AE8-535D-48E4-8E03-B8ADD5D343F2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CC55C4-5B32-4E7A-930D-85CC617F6CDF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9522946-55C5-47B4-849E-A11B899C725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301F47-F0F5-4D73-8C01-D9E3F3F39393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16F6AC-66B1-4C0C-9639-FD97DD12D321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972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B5FCB-A3AF-4BB5-A1C3-1BDC0F309C6A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453EF-52C4-4913-B053-8ED9210E9E45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A3D9A4-A9DC-456F-8A92-A0804295B47F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C91BD8-D21A-4848-BC5C-09EFB7D0CBE0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A96E23-EE0C-4A97-9B99-92F8F30D2A96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C924C-15D1-4DCB-83C5-3C04AA0B0DCF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925481-46D0-43E0-80EB-AF65B04B8B9E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387B18-A068-4900-BE0E-F3E2A2A3BD2D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3FAFDC-7548-4EEA-97DB-3C1FF35CA68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286F01-A5D8-4A1F-B7D4-0A5DC9B7A5B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A4CBD4-F065-43D8-B348-D57AE472CE3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498712-4CBB-4248-89C9-A8DFF50DC05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B2EE25-6554-4EA8-B3A6-4F1C63CA1374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0C919B-975E-4AF1-A4C8-F3C82039689B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26E97E-26F6-4883-9970-97E123717E85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7DE6DC-E294-4B23-AEB4-DF07342890C5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6276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235CF-95FF-4C45-95AB-F4842F80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8" y="2984853"/>
            <a:ext cx="11995356" cy="553998"/>
          </a:xfrm>
        </p:spPr>
        <p:txBody>
          <a:bodyPr/>
          <a:lstStyle/>
          <a:p>
            <a:pPr algn="ctr"/>
            <a:r>
              <a:rPr lang="en-US" dirty="0"/>
              <a:t>RELATIVITY THEORY OF THE LOAD BALANCING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57371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4949-FFC9-485A-B7FC-10FBAAD2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Saving by prolonging request time</a:t>
            </a:r>
            <a:endParaRPr lang="en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4DE92-0E58-4197-A6A9-3F42AC03B48D}"/>
              </a:ext>
            </a:extLst>
          </p:cNvPr>
          <p:cNvSpPr/>
          <p:nvPr/>
        </p:nvSpPr>
        <p:spPr>
          <a:xfrm>
            <a:off x="5492195" y="311447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SERVICE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83B441-8A89-4EC1-A8CB-B46294D19DB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200069" y="3421255"/>
            <a:ext cx="3292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7A4ECA-9D46-4B8D-8C47-0DA559422C2E}"/>
              </a:ext>
            </a:extLst>
          </p:cNvPr>
          <p:cNvSpPr txBox="1"/>
          <p:nvPr/>
        </p:nvSpPr>
        <p:spPr>
          <a:xfrm>
            <a:off x="2553831" y="3064991"/>
            <a:ext cx="2765822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processing (time)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3F1EC-95D0-48D5-B960-25AA126F2EBE}"/>
              </a:ext>
            </a:extLst>
          </p:cNvPr>
          <p:cNvSpPr txBox="1"/>
          <p:nvPr/>
        </p:nvSpPr>
        <p:spPr>
          <a:xfrm>
            <a:off x="5555558" y="2642419"/>
            <a:ext cx="1796902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(space)</a:t>
            </a:r>
            <a:endParaRPr lang="LID4096" dirty="0"/>
          </a:p>
        </p:txBody>
      </p:sp>
      <p:pic>
        <p:nvPicPr>
          <p:cNvPr id="7" name="Graphic 6" descr="Hourglass Finished outline">
            <a:extLst>
              <a:ext uri="{FF2B5EF4-FFF2-40B4-BE49-F238E27FC236}">
                <a16:creationId xmlns:a16="http://schemas.microsoft.com/office/drawing/2014/main" id="{988A3FEC-2242-45E1-BBFC-5D8934A4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2195" y="3210061"/>
            <a:ext cx="422387" cy="422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3C0EE-F1A9-40B8-BE41-615B3F24C0A6}"/>
              </a:ext>
            </a:extLst>
          </p:cNvPr>
          <p:cNvSpPr txBox="1"/>
          <p:nvPr/>
        </p:nvSpPr>
        <p:spPr>
          <a:xfrm>
            <a:off x="1870957" y="4829712"/>
            <a:ext cx="845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Time Dilation </a:t>
            </a:r>
          </a:p>
          <a:p>
            <a:pPr algn="ctr"/>
            <a:r>
              <a:rPr lang="en-US" sz="2000" dirty="0"/>
              <a:t>You can save the space if you slow</a:t>
            </a:r>
            <a:r>
              <a:rPr lang="en-DE" sz="2000" dirty="0"/>
              <a:t> </a:t>
            </a:r>
            <a:r>
              <a:rPr lang="en-DE" sz="2000" dirty="0" err="1"/>
              <a:t>dwn</a:t>
            </a:r>
            <a:r>
              <a:rPr lang="en-US" sz="2000" dirty="0"/>
              <a:t> the processing time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2043074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368951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WebServer</a:t>
            </a:r>
            <a:r>
              <a:rPr lang="en-US" dirty="0"/>
              <a:t> will reject requests on high load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B5FCB-A3AF-4BB5-A1C3-1BDC0F309C6A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453EF-52C4-4913-B053-8ED9210E9E45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A3D9A4-A9DC-456F-8A92-A0804295B47F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C91BD8-D21A-4848-BC5C-09EFB7D0CBE0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A96E23-EE0C-4A97-9B99-92F8F30D2A96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C924C-15D1-4DCB-83C5-3C04AA0B0DCF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925481-46D0-43E0-80EB-AF65B04B8B9E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387B18-A068-4900-BE0E-F3E2A2A3BD2D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3FAFDC-7548-4EEA-97DB-3C1FF35CA68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286F01-A5D8-4A1F-B7D4-0A5DC9B7A5B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A4CBD4-F065-43D8-B348-D57AE472CE3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498712-4CBB-4248-89C9-A8DFF50DC05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B2EE25-6554-4EA8-B3A6-4F1C63CA1374}"/>
              </a:ext>
            </a:extLst>
          </p:cNvPr>
          <p:cNvSpPr txBox="1"/>
          <p:nvPr/>
        </p:nvSpPr>
        <p:spPr>
          <a:xfrm>
            <a:off x="162148" y="3168601"/>
            <a:ext cx="2296206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WebServer</a:t>
            </a:r>
            <a:r>
              <a:rPr lang="en-US" dirty="0"/>
              <a:t> / ASP.NET</a:t>
            </a:r>
          </a:p>
          <a:p>
            <a:r>
              <a:rPr lang="en-US" dirty="0"/>
              <a:t>Request Queue</a:t>
            </a:r>
            <a:endParaRPr lang="LID4096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0C919B-975E-4AF1-A4C8-F3C82039689B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26E97E-26F6-4883-9970-97E123717E85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7DE6DC-E294-4B23-AEB4-DF07342890C5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46A3E9D-B633-4736-9AC3-3F5F900EB453}"/>
              </a:ext>
            </a:extLst>
          </p:cNvPr>
          <p:cNvSpPr/>
          <p:nvPr/>
        </p:nvSpPr>
        <p:spPr bwMode="auto">
          <a:xfrm>
            <a:off x="320734" y="1331633"/>
            <a:ext cx="2619602" cy="1311641"/>
          </a:xfrm>
          <a:prstGeom prst="wedgeRectCallout">
            <a:avLst>
              <a:gd name="adj1" fmla="val 35231"/>
              <a:gd name="adj2" fmla="val 11907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The server will reject requests with </a:t>
            </a:r>
            <a:b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ERR:500 </a:t>
            </a:r>
            <a:b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(Internal Server Error)</a:t>
            </a:r>
            <a:endParaRPr lang="en-DE" sz="16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 descr="Hourglass Finished outline">
            <a:extLst>
              <a:ext uri="{FF2B5EF4-FFF2-40B4-BE49-F238E27FC236}">
                <a16:creationId xmlns:a16="http://schemas.microsoft.com/office/drawing/2014/main" id="{A6999AF0-FD7F-4BCC-8EFF-3B942FFCA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158" y="3811976"/>
            <a:ext cx="422387" cy="422387"/>
          </a:xfrm>
          <a:prstGeom prst="rect">
            <a:avLst/>
          </a:prstGeom>
        </p:spPr>
      </p:pic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17FC6671-CB0C-4538-94B5-743F9D3437A7}"/>
              </a:ext>
            </a:extLst>
          </p:cNvPr>
          <p:cNvSpPr/>
          <p:nvPr/>
        </p:nvSpPr>
        <p:spPr bwMode="auto">
          <a:xfrm>
            <a:off x="664631" y="5175882"/>
            <a:ext cx="2118914" cy="1486518"/>
          </a:xfrm>
          <a:prstGeom prst="wedgeRectCallout">
            <a:avLst>
              <a:gd name="adj1" fmla="val 97802"/>
              <a:gd name="adj2" fmla="val -4366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cs typeface="Segoe UI" pitchFamily="34" charset="0"/>
              </a:rPr>
              <a:t>You take control and return custom busy error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cs typeface="Segoe UI" pitchFamily="34" charset="0"/>
              </a:rPr>
              <a:t>ERR:410 (Gone)</a:t>
            </a:r>
            <a:endParaRPr lang="en-DE" sz="1600" dirty="0" err="1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615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 with the “request queue”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CA0E6C-A907-494A-9A25-5AB59410241C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27BB70-566A-4A9F-A363-37525B283509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F20535-DAF2-4E85-A787-80AE14E6245B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AD29AF-5ECB-4CA8-B76B-C4EA9EA9EEF0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0B106F-4545-4780-ACB5-4336AAA6CCAB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7BA516-10E9-4947-86B4-559F3E7F1E76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1C3CB9-C6FB-4B77-B129-7067150C19F6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81ECC3-FC27-4EFC-BE22-1E5B8C7731BB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DCAA38-7974-4944-AA94-BC2BEC29D093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7297D6-7C86-4416-A53C-582FCC0813F9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009750-928C-41E8-A982-594835CB0FFF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B6AA6AE-6ABF-4484-8F2F-C169C181D84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069BB63-E876-41F8-B123-B640E6F00C96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68C954-A775-4DE3-B5D1-70001D01B71F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4F87FD-F444-477B-8F97-AE76EB15DD4B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CF7073-F75E-4798-8C7F-17AAF9B50558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50" name="Graphic 49" descr="Hourglass Finished outline">
            <a:extLst>
              <a:ext uri="{FF2B5EF4-FFF2-40B4-BE49-F238E27FC236}">
                <a16:creationId xmlns:a16="http://schemas.microsoft.com/office/drawing/2014/main" id="{7A8B23BA-B708-4121-8C69-E1EB7C14B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806" y="4905477"/>
            <a:ext cx="422387" cy="4223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615A71-877F-52DC-A75B-3F8E117FA0A4}"/>
              </a:ext>
            </a:extLst>
          </p:cNvPr>
          <p:cNvSpPr txBox="1"/>
          <p:nvPr/>
        </p:nvSpPr>
        <p:spPr>
          <a:xfrm>
            <a:off x="47279" y="6458347"/>
            <a:ext cx="121447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hlinkClick r:id="rId4"/>
              </a:rPr>
              <a:t>machinelearning</a:t>
            </a:r>
            <a:r>
              <a:rPr lang="de-DE" sz="1100" dirty="0">
                <a:hlinkClick r:id="rId4"/>
              </a:rPr>
              <a:t>/</a:t>
            </a:r>
            <a:r>
              <a:rPr lang="de-DE" sz="1100" dirty="0" err="1">
                <a:hlinkClick r:id="rId4"/>
              </a:rPr>
              <a:t>ObjectPool.cs</a:t>
            </a:r>
            <a:r>
              <a:rPr lang="de-DE" sz="1100" dirty="0">
                <a:hlinkClick r:id="rId4"/>
              </a:rPr>
              <a:t> at 510f0112d4fbb4d3ee233b9ca95c83fae1f9da91 · </a:t>
            </a:r>
            <a:r>
              <a:rPr lang="de-DE" sz="1100" dirty="0" err="1">
                <a:hlinkClick r:id="rId4"/>
              </a:rPr>
              <a:t>dotnet</a:t>
            </a:r>
            <a:r>
              <a:rPr lang="de-DE" sz="1100" dirty="0">
                <a:hlinkClick r:id="rId4"/>
              </a:rPr>
              <a:t>/</a:t>
            </a:r>
            <a:r>
              <a:rPr lang="de-DE" sz="1100" dirty="0" err="1">
                <a:hlinkClick r:id="rId4"/>
              </a:rPr>
              <a:t>machinelearning</a:t>
            </a:r>
            <a:r>
              <a:rPr lang="de-DE" sz="1100" dirty="0">
                <a:hlinkClick r:id="rId4"/>
              </a:rPr>
              <a:t> (github.com)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46192083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 with “request queue”</a:t>
            </a:r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AD43B9-2E41-48A1-A4C6-9C22E8F4A2C5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F61E99-8A8B-4BC5-A12A-04A8495934D7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1E0297-74D7-447F-B3A2-D48E5C9E15F3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448C68-D6FF-4B6F-9330-C22AAA8DC62E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FFCEFE-903D-4B4E-8EE3-F894227FAE21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E1A8B0-CEDE-4A30-8919-5416EA7BA196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210424-F695-43F8-9AAF-AD241AEB7A53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9CF634-DC06-488D-8447-3BBFC5AFBF91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04F0C-900E-4224-92ED-A98E6FCE356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6CC0B5-5AF2-4304-BFE3-A8F70A797D7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E06674-653E-41CF-AA2C-B531B89385F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7B397C-C982-4AB5-BE9F-7187E4E553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77D788-6B18-4D46-A22A-ACCC56F43DE2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EFE566-7F01-4855-8886-5B291863A90A}"/>
              </a:ext>
            </a:extLst>
          </p:cNvPr>
          <p:cNvSpPr/>
          <p:nvPr/>
        </p:nvSpPr>
        <p:spPr>
          <a:xfrm>
            <a:off x="6743998" y="2971053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4022CC-B7FB-49C5-A67F-1713F320551C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3A46BB-2EE9-407D-9360-F9ABFDE5E877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52" name="Graphic 51" descr="Hourglass Finished outline">
            <a:extLst>
              <a:ext uri="{FF2B5EF4-FFF2-40B4-BE49-F238E27FC236}">
                <a16:creationId xmlns:a16="http://schemas.microsoft.com/office/drawing/2014/main" id="{3E7DB064-6A9F-49D1-AC17-0146260BF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806" y="4905477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912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 with “request queue”</a:t>
            </a: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C560E9-27C3-405C-9E4E-543D42B45B63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139746-DE98-4410-8847-B7B8FC854E34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291234-225D-46CC-921E-E01CE5C20B2F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5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E556C2-98D3-4C93-880A-33BA1156E098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CFFCC4-7471-42D3-B4C7-F3F25D126EDB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064F1E-BB58-42B0-BA03-5ED864B98748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052EF3-C3CE-4399-B56C-A7EA86A0D3AC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399F60-8388-4B32-8FD0-AC9E7A1AAD85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1EC66D-50A1-4259-84EC-580F9222F40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E775F5-C5ED-4ED9-804C-A98542AE9074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85496F2-BD5E-41C6-A114-035EC2B4E25F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84AC59-5730-481C-852F-55699CDDAE6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1AA1DCA-E995-40FB-BB80-26927CF2B0D2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10B7B9-7D52-46EE-B693-7750AF2F6AC0}"/>
              </a:ext>
            </a:extLst>
          </p:cNvPr>
          <p:cNvSpPr/>
          <p:nvPr/>
        </p:nvSpPr>
        <p:spPr>
          <a:xfrm>
            <a:off x="3999209" y="5098890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B47BC5-69C7-4C97-B0DE-BD7F610CDA65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86B7D9-181A-4310-93E9-25D0C3A9C10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53" name="Graphic 52" descr="Hourglass Finished outline">
            <a:extLst>
              <a:ext uri="{FF2B5EF4-FFF2-40B4-BE49-F238E27FC236}">
                <a16:creationId xmlns:a16="http://schemas.microsoft.com/office/drawing/2014/main" id="{FA8CD27F-0983-48BB-AFE5-D8CFC8A1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073" y="2336521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391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513B-20ED-4345-B3AE-FC4A667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really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3695C90-5BA3-4915-B24C-8CAD200684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975590"/>
              </p:ext>
            </p:extLst>
          </p:nvPr>
        </p:nvGraphicFramePr>
        <p:xfrm>
          <a:off x="696101" y="2275905"/>
          <a:ext cx="5522120" cy="387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E5BA4A-1A11-40FF-AF9F-1C20E73FCE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216275"/>
              </p:ext>
            </p:extLst>
          </p:nvPr>
        </p:nvGraphicFramePr>
        <p:xfrm>
          <a:off x="6594974" y="2231955"/>
          <a:ext cx="5522120" cy="391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5785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2B6F-5167-4181-BD5D-A9A09E21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474EC-D6D9-4BD5-96AB-D549632C9EF3}"/>
              </a:ext>
            </a:extLst>
          </p:cNvPr>
          <p:cNvSpPr txBox="1"/>
          <p:nvPr/>
        </p:nvSpPr>
        <p:spPr>
          <a:xfrm>
            <a:off x="501444" y="1775880"/>
            <a:ext cx="107269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objects consume an unpredictable amount of 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Docker Host terminates your code with Err 134 and 137.</a:t>
            </a:r>
            <a:endParaRPr lang="en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800" dirty="0"/>
              <a:t>Batch Service and VM are more tolerant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implement Object Pool = Large Objects as 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keep the size and costs, but you must slow down processing (time dilation).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97F71-449F-4429-B8A1-D3146A60C539}"/>
              </a:ext>
            </a:extLst>
          </p:cNvPr>
          <p:cNvSpPr txBox="1"/>
          <p:nvPr/>
        </p:nvSpPr>
        <p:spPr>
          <a:xfrm>
            <a:off x="40559" y="6452343"/>
            <a:ext cx="665889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https://github.com/ddobric/azure-bestpractices</a:t>
            </a:r>
            <a:r>
              <a:rPr lang="en-DE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B37EA5-7CED-0C34-BD07-70BD320AF2CE}"/>
              </a:ext>
            </a:extLst>
          </p:cNvPr>
          <p:cNvGrpSpPr/>
          <p:nvPr/>
        </p:nvGrpSpPr>
        <p:grpSpPr>
          <a:xfrm>
            <a:off x="8769850" y="6191820"/>
            <a:ext cx="3196529" cy="521046"/>
            <a:chOff x="515935" y="5309366"/>
            <a:chExt cx="3158125" cy="51478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701504B-1C47-1F98-E6B1-C4382854E5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06EBA7-A012-CE8C-D9AC-1D6DD9441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063718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B283-E6D1-4BFF-828B-BE5E1238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Vielen Dank!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42CE-BA6A-4936-8029-392DE0E98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1024896"/>
          </a:xfrm>
        </p:spPr>
        <p:txBody>
          <a:bodyPr/>
          <a:lstStyle/>
          <a:p>
            <a:r>
              <a:rPr lang="fr-fr" dirty="0">
                <a:ea typeface="+mn-lt"/>
                <a:cs typeface="+mn-lt"/>
              </a:rPr>
              <a:t>Vielen Dank für deine Teilnahme! </a:t>
            </a:r>
          </a:p>
          <a:p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Dein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Feedback ist uns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wichtig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!.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C3CCF1-8BE4-4793-A722-23CF453A9D3D}"/>
              </a:ext>
            </a:extLst>
          </p:cNvPr>
          <p:cNvSpPr txBox="1">
            <a:spLocks/>
          </p:cNvSpPr>
          <p:nvPr/>
        </p:nvSpPr>
        <p:spPr>
          <a:xfrm>
            <a:off x="585216" y="4406989"/>
            <a:ext cx="4283621" cy="204671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fr-FR" sz="2000" dirty="0">
                <a:solidFill>
                  <a:schemeClr val="accent1"/>
                </a:solidFill>
              </a:rPr>
              <a:t>Damir Dobric</a:t>
            </a:r>
            <a:br>
              <a:rPr lang="fr-FR" sz="2000" dirty="0"/>
            </a:br>
            <a:r>
              <a:rPr lang="fr-FR" sz="1600" dirty="0">
                <a:latin typeface="+mn-lt"/>
              </a:rPr>
              <a:t>daenet GmbH – ACP Digital</a:t>
            </a:r>
            <a:br>
              <a:rPr lang="fr-FR" sz="1600" dirty="0">
                <a:latin typeface="+mn-lt"/>
              </a:rPr>
            </a:br>
            <a:br>
              <a:rPr lang="fr-FR" sz="1600" dirty="0">
                <a:latin typeface="+mn-lt"/>
              </a:rPr>
            </a:br>
            <a:r>
              <a:rPr lang="fr-FR" sz="1200" dirty="0">
                <a:latin typeface="+mn-lt"/>
              </a:rPr>
              <a:t>Lead Software Architect</a:t>
            </a:r>
            <a:br>
              <a:rPr lang="fr-FR" sz="1200" dirty="0">
                <a:latin typeface="+mn-lt"/>
              </a:rPr>
            </a:br>
            <a:r>
              <a:rPr lang="fr-FR" sz="1200" dirty="0">
                <a:latin typeface="+mn-lt"/>
              </a:rPr>
              <a:t>Microsoft Regional </a:t>
            </a:r>
            <a:r>
              <a:rPr lang="fr-FR" sz="1200" dirty="0" err="1">
                <a:latin typeface="+mn-lt"/>
              </a:rPr>
              <a:t>Director</a:t>
            </a:r>
            <a:br>
              <a:rPr lang="fr-FR" sz="1200" dirty="0">
                <a:latin typeface="+mn-lt"/>
              </a:rPr>
            </a:br>
            <a:r>
              <a:rPr lang="fr-FR" sz="1200" dirty="0">
                <a:latin typeface="+mn-lt"/>
              </a:rPr>
              <a:t>Azure MVP</a:t>
            </a:r>
            <a:br>
              <a:rPr lang="fr-FR" sz="1100" dirty="0">
                <a:latin typeface="+mn-lt"/>
              </a:rPr>
            </a:br>
            <a:br>
              <a:rPr lang="fr-FR" sz="1100" dirty="0">
                <a:latin typeface="+mn-lt"/>
              </a:rPr>
            </a:br>
            <a:r>
              <a:rPr lang="fr-FR" sz="1600" dirty="0">
                <a:latin typeface="+mn-lt"/>
                <a:hlinkClick r:id="rId3"/>
              </a:rPr>
              <a:t>https://damirdobric.me</a:t>
            </a:r>
            <a:r>
              <a:rPr lang="fr-FR" sz="1600" dirty="0">
                <a:latin typeface="+mn-lt"/>
              </a:rPr>
              <a:t> </a:t>
            </a:r>
            <a:br>
              <a:rPr lang="fr-FR" sz="1800" dirty="0"/>
            </a:br>
            <a:endParaRPr lang="fr-FR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31F69-6E37-468E-9919-716620A48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651" y="4492064"/>
            <a:ext cx="2046426" cy="20741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88E1D5-2715-D76B-0773-2C2F28A12BFA}"/>
              </a:ext>
            </a:extLst>
          </p:cNvPr>
          <p:cNvGrpSpPr/>
          <p:nvPr/>
        </p:nvGrpSpPr>
        <p:grpSpPr>
          <a:xfrm>
            <a:off x="4802534" y="6178345"/>
            <a:ext cx="3196529" cy="521046"/>
            <a:chOff x="515935" y="5309366"/>
            <a:chExt cx="3158125" cy="51478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97CE1A1-6830-92B8-9C96-01C6144C89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04B50B-B1FC-B477-C198-B33193A3D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918006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97236" y="6175043"/>
            <a:ext cx="5373702" cy="5292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1800" dirty="0">
                <a:latin typeface="Myriad Pro Cond" panose="020B0506030403020204" pitchFamily="34" charset="0"/>
              </a:rPr>
              <a:t>BLOG URL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34818" y="6094126"/>
            <a:ext cx="2481482" cy="529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000" dirty="0">
                <a:latin typeface="Myriad Pro Cond" panose="020B0506030403020204" pitchFamily="34" charset="0"/>
              </a:rPr>
              <a:t>twitter handle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37" y="6193209"/>
            <a:ext cx="362623" cy="331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1" y="6200443"/>
            <a:ext cx="469528" cy="3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4009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1901-7CCE-4B82-AA20-335ADF69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548891"/>
            <a:ext cx="10521335" cy="984885"/>
          </a:xfrm>
        </p:spPr>
        <p:txBody>
          <a:bodyPr/>
          <a:lstStyle/>
          <a:p>
            <a:r>
              <a:rPr lang="en-US" dirty="0"/>
              <a:t>Azure Best Practices</a:t>
            </a:r>
            <a:br>
              <a:rPr lang="en-US" dirty="0"/>
            </a:br>
            <a:r>
              <a:rPr lang="en-US" sz="2800" dirty="0">
                <a:latin typeface="Raleway"/>
              </a:rPr>
              <a:t>Architecting Complex Solutions with Heavy Loads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EFE29-EAE7-4C9D-AD3E-677F9944D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Damir Dobric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033CB-0CB1-6807-F40C-A17EEC683997}"/>
              </a:ext>
            </a:extLst>
          </p:cNvPr>
          <p:cNvGrpSpPr/>
          <p:nvPr/>
        </p:nvGrpSpPr>
        <p:grpSpPr>
          <a:xfrm>
            <a:off x="9251631" y="460887"/>
            <a:ext cx="3196529" cy="521046"/>
            <a:chOff x="515935" y="5309366"/>
            <a:chExt cx="3158125" cy="51478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AD0AA01-C65A-28DB-6CEC-EBB5EF38F5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A09C51-7C68-753B-A334-A63E2CE37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02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E71A-4561-4F33-8578-3982C9F3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642099"/>
            <a:ext cx="4283621" cy="3508653"/>
          </a:xfrm>
        </p:spPr>
        <p:txBody>
          <a:bodyPr anchor="t"/>
          <a:lstStyle/>
          <a:p>
            <a:r>
              <a:rPr lang="fr-fr" dirty="0">
                <a:solidFill>
                  <a:schemeClr val="accent1"/>
                </a:solidFill>
              </a:rPr>
              <a:t>Damir Dobric</a:t>
            </a:r>
            <a:br>
              <a:rPr dirty="0"/>
            </a:br>
            <a:r>
              <a:rPr lang="en-US" sz="2800" dirty="0">
                <a:latin typeface="+mn-lt"/>
              </a:rPr>
              <a:t>daenet GmbH – ACP Digital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000" dirty="0">
                <a:latin typeface="+mn-lt"/>
              </a:rPr>
              <a:t>Lead Software Architect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Microsoft Regional Director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Azure MVP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  <a:hlinkClick r:id="rId3"/>
              </a:rPr>
              <a:t>https://damirdobric.me</a:t>
            </a:r>
            <a:r>
              <a:rPr lang="en-US" sz="2000" dirty="0">
                <a:latin typeface="+mn-lt"/>
              </a:rPr>
              <a:t> </a:t>
            </a:r>
            <a:br>
              <a:rPr dirty="0"/>
            </a:br>
            <a:endParaRPr lang="en-US" dirty="0"/>
          </a:p>
        </p:txBody>
      </p:sp>
      <p:pic>
        <p:nvPicPr>
          <p:cNvPr id="4" name="Picture Placeholder 3" descr="A picture containing person, person, standing, arm&#10;&#10;Description automatically generated">
            <a:extLst>
              <a:ext uri="{FF2B5EF4-FFF2-40B4-BE49-F238E27FC236}">
                <a16:creationId xmlns:a16="http://schemas.microsoft.com/office/drawing/2014/main" id="{0A644FA7-A79C-4E3F-8316-9B9188DBAA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5829" r="25829"/>
          <a:stretch>
            <a:fillRect/>
          </a:stretch>
        </p:blipFill>
        <p:spPr/>
      </p:pic>
      <p:pic>
        <p:nvPicPr>
          <p:cNvPr id="1028" name="Picture 4" descr="emoji transparent Happy emoji emoticon transparent  png">
            <a:extLst>
              <a:ext uri="{FF2B5EF4-FFF2-40B4-BE49-F238E27FC236}">
                <a16:creationId xmlns:a16="http://schemas.microsoft.com/office/drawing/2014/main" id="{3164B351-0BB1-48C2-B51E-BFC0A4DC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122" y="2966263"/>
            <a:ext cx="860323" cy="8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113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1618905"/>
          </a:xfrm>
        </p:spPr>
        <p:txBody>
          <a:bodyPr/>
          <a:lstStyle/>
          <a:p>
            <a:r>
              <a:rPr lang="en-DE" dirty="0">
                <a:cs typeface="Segoe UI"/>
              </a:rPr>
              <a:t>R</a:t>
            </a:r>
            <a:r>
              <a:rPr lang="de-DE" dirty="0">
                <a:cs typeface="Segoe UI"/>
              </a:rPr>
              <a:t>u</a:t>
            </a:r>
            <a:r>
              <a:rPr lang="en-DE" dirty="0" err="1">
                <a:cs typeface="Segoe UI"/>
              </a:rPr>
              <a:t>nning</a:t>
            </a:r>
            <a:r>
              <a:rPr lang="en-DE" dirty="0">
                <a:cs typeface="Segoe UI"/>
              </a:rPr>
              <a:t> jobs with large RAM consumption</a:t>
            </a:r>
          </a:p>
          <a:p>
            <a:r>
              <a:rPr lang="en-DE" dirty="0">
                <a:cs typeface="Segoe UI"/>
              </a:rPr>
              <a:t>Hosting Large Objects in Web</a:t>
            </a:r>
            <a:endParaRPr lang="en-DE" dirty="0"/>
          </a:p>
          <a:p>
            <a:r>
              <a:rPr lang="en-DE" dirty="0">
                <a:cs typeface="Segoe UI"/>
              </a:rPr>
              <a:t>Q&amp;A 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2E6DA-0B07-C9D0-3BFA-04F48F6F0706}"/>
              </a:ext>
            </a:extLst>
          </p:cNvPr>
          <p:cNvGrpSpPr/>
          <p:nvPr/>
        </p:nvGrpSpPr>
        <p:grpSpPr>
          <a:xfrm>
            <a:off x="8954912" y="6295243"/>
            <a:ext cx="3196529" cy="521046"/>
            <a:chOff x="515935" y="5309366"/>
            <a:chExt cx="3158125" cy="51478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C1BA785-D03D-7C76-AE3A-E52924BAEE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8E1EFA-351A-4903-3DF3-C321AD95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4184F0-0D9F-8F69-E651-1A84DA7AB579}"/>
              </a:ext>
            </a:extLst>
          </p:cNvPr>
          <p:cNvSpPr txBox="1"/>
          <p:nvPr/>
        </p:nvSpPr>
        <p:spPr>
          <a:xfrm>
            <a:off x="40559" y="6452343"/>
            <a:ext cx="665889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https://github.com/ddobric/azure-bestpractices</a:t>
            </a:r>
            <a:r>
              <a:rPr lang="en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77BF32-1EFE-5C08-82BF-8D2CD3F3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Services used in this talk</a:t>
            </a:r>
          </a:p>
        </p:txBody>
      </p:sp>
      <p:pic>
        <p:nvPicPr>
          <p:cNvPr id="5" name="Picture 2" descr="azure-batch - Microsoft Q&amp;A">
            <a:extLst>
              <a:ext uri="{FF2B5EF4-FFF2-40B4-BE49-F238E27FC236}">
                <a16:creationId xmlns:a16="http://schemas.microsoft.com/office/drawing/2014/main" id="{8C3D71E8-0439-C687-32A7-28D7E9D9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70" y="3163907"/>
            <a:ext cx="1227593" cy="12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ublish an Image to the Azure Container Registry | by Alberto De Natale |  Medium">
            <a:extLst>
              <a:ext uri="{FF2B5EF4-FFF2-40B4-BE49-F238E27FC236}">
                <a16:creationId xmlns:a16="http://schemas.microsoft.com/office/drawing/2014/main" id="{95619AA4-A261-AB95-CDDD-EC191C10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663" y="2976382"/>
            <a:ext cx="155448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pp Service - Web App | Microsoft Azure Mono">
            <a:extLst>
              <a:ext uri="{FF2B5EF4-FFF2-40B4-BE49-F238E27FC236}">
                <a16:creationId xmlns:a16="http://schemas.microsoft.com/office/drawing/2014/main" id="{B2F5FF3A-69E1-6FDD-4305-7E5156A5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64" y="3086578"/>
            <a:ext cx="964882" cy="96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azure-container-instances - Microsoft Q&amp;A">
            <a:extLst>
              <a:ext uri="{FF2B5EF4-FFF2-40B4-BE49-F238E27FC236}">
                <a16:creationId xmlns:a16="http://schemas.microsoft.com/office/drawing/2014/main" id="{4A6A3687-0D52-0AEF-08EA-0B479533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90" y="2952750"/>
            <a:ext cx="116586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Docker; The Easy Way? – Home Virtualization Server Part 11 – Ctrl Alt  Develop">
            <a:extLst>
              <a:ext uri="{FF2B5EF4-FFF2-40B4-BE49-F238E27FC236}">
                <a16:creationId xmlns:a16="http://schemas.microsoft.com/office/drawing/2014/main" id="{7B0AC65F-6891-D22E-022E-BBF6CAE0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7" y="2952750"/>
            <a:ext cx="1227593" cy="12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zure-Entwicklerdokumentation | Microsoft Docs">
            <a:extLst>
              <a:ext uri="{FF2B5EF4-FFF2-40B4-BE49-F238E27FC236}">
                <a16:creationId xmlns:a16="http://schemas.microsoft.com/office/drawing/2014/main" id="{F21267BD-2A37-02BF-E690-7B3ED28E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56" y="2916078"/>
            <a:ext cx="1165861" cy="11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25829-85C7-DE35-554E-15E76065D513}"/>
              </a:ext>
            </a:extLst>
          </p:cNvPr>
          <p:cNvSpPr txBox="1"/>
          <p:nvPr/>
        </p:nvSpPr>
        <p:spPr>
          <a:xfrm>
            <a:off x="365760" y="4488180"/>
            <a:ext cx="8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4FAC0-99C4-ABA7-AC71-C7F70D7BC439}"/>
              </a:ext>
            </a:extLst>
          </p:cNvPr>
          <p:cNvSpPr txBox="1"/>
          <p:nvPr/>
        </p:nvSpPr>
        <p:spPr>
          <a:xfrm>
            <a:off x="2521300" y="44881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acr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C402D9-FEE5-0444-BCC6-6942B00B5DBE}"/>
              </a:ext>
            </a:extLst>
          </p:cNvPr>
          <p:cNvSpPr txBox="1"/>
          <p:nvPr/>
        </p:nvSpPr>
        <p:spPr>
          <a:xfrm>
            <a:off x="4488180" y="4488180"/>
            <a:ext cx="70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  <a:endParaRPr lang="LID40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23446-5987-B244-42BD-1E85DCD87384}"/>
              </a:ext>
            </a:extLst>
          </p:cNvPr>
          <p:cNvSpPr txBox="1"/>
          <p:nvPr/>
        </p:nvSpPr>
        <p:spPr>
          <a:xfrm>
            <a:off x="6361264" y="4488180"/>
            <a:ext cx="11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appervice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BAEA8-B9B9-A4D1-CC3E-F07D6004D982}"/>
              </a:ext>
            </a:extLst>
          </p:cNvPr>
          <p:cNvSpPr txBox="1"/>
          <p:nvPr/>
        </p:nvSpPr>
        <p:spPr>
          <a:xfrm>
            <a:off x="8509542" y="448056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aci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C0DAB-EBAE-8353-EA1B-EFF6B7EAFD8B}"/>
              </a:ext>
            </a:extLst>
          </p:cNvPr>
          <p:cNvSpPr txBox="1"/>
          <p:nvPr/>
        </p:nvSpPr>
        <p:spPr>
          <a:xfrm>
            <a:off x="10780812" y="4480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481111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584775"/>
          </a:xfrm>
        </p:spPr>
        <p:txBody>
          <a:bodyPr/>
          <a:lstStyle/>
          <a:p>
            <a:r>
              <a:rPr lang="en-DE" dirty="0"/>
              <a:t>Typical ML Project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4106178" y="3099221"/>
            <a:ext cx="1072006" cy="6595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ID4096" dirty="0">
                <a:solidFill>
                  <a:srgbClr val="1007A5"/>
                </a:solidFill>
              </a:rPr>
              <a:t>JOB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0CB2E952-7AB4-E1C3-3C43-058F2DBC1471}"/>
              </a:ext>
            </a:extLst>
          </p:cNvPr>
          <p:cNvSpPr/>
          <p:nvPr/>
        </p:nvSpPr>
        <p:spPr>
          <a:xfrm>
            <a:off x="8047804" y="1878929"/>
            <a:ext cx="2918780" cy="1220291"/>
          </a:xfrm>
          <a:prstGeom prst="wedgeRectCallout">
            <a:avLst>
              <a:gd name="adj1" fmla="val -89176"/>
              <a:gd name="adj2" fmla="val 66034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C</a:t>
            </a:r>
            <a:r>
              <a:rPr lang="de-DE" dirty="0">
                <a:solidFill>
                  <a:srgbClr val="1007A5"/>
                </a:solidFill>
              </a:rPr>
              <a:t>o</a:t>
            </a:r>
            <a:r>
              <a:rPr lang="en-DE" dirty="0" err="1">
                <a:solidFill>
                  <a:srgbClr val="1007A5"/>
                </a:solidFill>
              </a:rPr>
              <a:t>nsuming</a:t>
            </a:r>
            <a:r>
              <a:rPr lang="en-DE" dirty="0">
                <a:solidFill>
                  <a:srgbClr val="1007A5"/>
                </a:solidFill>
              </a:rPr>
              <a:t> the service</a:t>
            </a:r>
          </a:p>
          <a:p>
            <a:pPr algn="ctr"/>
            <a:r>
              <a:rPr lang="en-DE" dirty="0" err="1">
                <a:solidFill>
                  <a:srgbClr val="1007A5"/>
                </a:solidFill>
              </a:rPr>
              <a:t>I.E.Model</a:t>
            </a:r>
            <a:r>
              <a:rPr lang="en-DE" dirty="0">
                <a:solidFill>
                  <a:srgbClr val="1007A5"/>
                </a:solidFill>
              </a:rPr>
              <a:t> Prediction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B9ABFF5-BE4F-BEF0-3119-F3AE524ED92B}"/>
              </a:ext>
            </a:extLst>
          </p:cNvPr>
          <p:cNvSpPr/>
          <p:nvPr/>
        </p:nvSpPr>
        <p:spPr>
          <a:xfrm>
            <a:off x="1225416" y="2117761"/>
            <a:ext cx="2368273" cy="901700"/>
          </a:xfrm>
          <a:prstGeom prst="wedgeRectCallout">
            <a:avLst>
              <a:gd name="adj1" fmla="val 67328"/>
              <a:gd name="adj2" fmla="val 92436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Long running</a:t>
            </a:r>
          </a:p>
          <a:p>
            <a:pPr algn="ctr"/>
            <a:r>
              <a:rPr lang="en-DE" dirty="0">
                <a:solidFill>
                  <a:srgbClr val="1007A5"/>
                </a:solidFill>
              </a:rPr>
              <a:t>I.E.: Model Training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F01F6-7E1A-CF47-048F-7ECA8312461E}"/>
              </a:ext>
            </a:extLst>
          </p:cNvPr>
          <p:cNvSpPr/>
          <p:nvPr/>
        </p:nvSpPr>
        <p:spPr>
          <a:xfrm>
            <a:off x="5691089" y="3099220"/>
            <a:ext cx="1072006" cy="6595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ID4096" dirty="0">
                <a:solidFill>
                  <a:srgbClr val="1007A5"/>
                </a:solidFill>
              </a:rPr>
              <a:t>Web Service</a:t>
            </a:r>
          </a:p>
        </p:txBody>
      </p:sp>
    </p:spTree>
    <p:extLst>
      <p:ext uri="{BB962C8B-B14F-4D97-AF65-F5344CB8AC3E}">
        <p14:creationId xmlns:p14="http://schemas.microsoft.com/office/powerpoint/2010/main" val="293094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235CF-95FF-4C45-95AB-F4842F80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943827"/>
            <a:ext cx="8115299" cy="923330"/>
          </a:xfrm>
        </p:spPr>
        <p:txBody>
          <a:bodyPr/>
          <a:lstStyle/>
          <a:p>
            <a:pPr algn="ctr"/>
            <a:r>
              <a:rPr lang="en-DE" dirty="0"/>
              <a:t>THE SECRET OF A DOCKER HYPE</a:t>
            </a:r>
            <a:br>
              <a:rPr lang="en-DE" dirty="0"/>
            </a:br>
            <a:r>
              <a:rPr lang="en-DE" sz="2400" dirty="0"/>
              <a:t>RUNNING OBJECTS WITH A LARGE RAM CONSUMPTION</a:t>
            </a:r>
            <a:endParaRPr lang="en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182EC3-78AA-DA77-B6FE-C25B63BD9F32}"/>
              </a:ext>
            </a:extLst>
          </p:cNvPr>
          <p:cNvGrpSpPr/>
          <p:nvPr/>
        </p:nvGrpSpPr>
        <p:grpSpPr>
          <a:xfrm>
            <a:off x="4802534" y="6178345"/>
            <a:ext cx="3196529" cy="521046"/>
            <a:chOff x="515935" y="5309366"/>
            <a:chExt cx="3158125" cy="51478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8F12049-B511-8D5A-357A-AA260419C2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90A33F-59F9-AEF7-3FF5-BBB3D596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8034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/9 White Template">
  <a:themeElements>
    <a:clrScheme name="Custom 15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3.pptx" id="{639A06CD-5D13-401E-A309-63C01173CB15}" vid="{F00EDA30-1C56-4619-8DC4-392ABB563FFB}"/>
    </a:ext>
  </a:extLst>
</a:theme>
</file>

<file path=ppt/theme/theme2.xml><?xml version="1.0" encoding="utf-8"?>
<a:theme xmlns:a="http://schemas.openxmlformats.org/drawingml/2006/main" name="1_Microsoft Build 16/9 White Template">
  <a:themeElements>
    <a:clrScheme name="Custom 15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EF52822A-F92D-4612-B336-94EE81DEA04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Override1.xml><?xml version="1.0" encoding="utf-8"?>
<a:themeOverride xmlns:a="http://schemas.openxmlformats.org/drawingml/2006/main">
  <a:clrScheme name="Custom 15">
    <a:dk1>
      <a:srgbClr val="000000"/>
    </a:dk1>
    <a:lt1>
      <a:srgbClr val="FFFFFF"/>
    </a:lt1>
    <a:dk2>
      <a:srgbClr val="243A5E"/>
    </a:dk2>
    <a:lt2>
      <a:srgbClr val="E6E6E6"/>
    </a:lt2>
    <a:accent1>
      <a:srgbClr val="0078D4"/>
    </a:accent1>
    <a:accent2>
      <a:srgbClr val="243A5E"/>
    </a:accent2>
    <a:accent3>
      <a:srgbClr val="C73ECC"/>
    </a:accent3>
    <a:accent4>
      <a:srgbClr val="CD98CF"/>
    </a:accent4>
    <a:accent5>
      <a:srgbClr val="FFA38B"/>
    </a:accent5>
    <a:accent6>
      <a:srgbClr val="B1B3B3"/>
    </a:accent6>
    <a:hlink>
      <a:srgbClr val="0078D4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0e9df3-be65-4c73-a93b-d1236ebd677e" xsi:nil="true"/>
    <SharedWithUsers xmlns="d6785804-adc2-420c-b564-6c58e9a99d68">
      <UserInfo>
        <DisplayName/>
        <AccountId xsi:nil="true"/>
        <AccountType/>
      </UserInfo>
    </SharedWithUsers>
    <lcf76f155ced4ddcb4097134ff3c332f xmlns="ebf26850-7f25-4bfd-b6d8-9a36204f1e4d">
      <Terms xmlns="http://schemas.microsoft.com/office/infopath/2007/PartnerControls"/>
    </lcf76f155ced4ddcb4097134ff3c332f>
    <MediaLengthInSeconds xmlns="ebf26850-7f25-4bfd-b6d8-9a36204f1e4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5C3AA79A951A4BA2432F769DF05A66" ma:contentTypeVersion="13" ma:contentTypeDescription="Create a new document." ma:contentTypeScope="" ma:versionID="f154471b39aabdf3af8affbd0aaf3ccd">
  <xsd:schema xmlns:xsd="http://www.w3.org/2001/XMLSchema" xmlns:xs="http://www.w3.org/2001/XMLSchema" xmlns:p="http://schemas.microsoft.com/office/2006/metadata/properties" xmlns:ns2="ebf26850-7f25-4bfd-b6d8-9a36204f1e4d" xmlns:ns3="d6785804-adc2-420c-b564-6c58e9a99d68" xmlns:ns4="230e9df3-be65-4c73-a93b-d1236ebd677e" targetNamespace="http://schemas.microsoft.com/office/2006/metadata/properties" ma:root="true" ma:fieldsID="e96dff2084365c9ea6e1f32209c7d96c" ns2:_="" ns3:_="" ns4:_="">
    <xsd:import namespace="ebf26850-7f25-4bfd-b6d8-9a36204f1e4d"/>
    <xsd:import namespace="d6785804-adc2-420c-b564-6c58e9a99d68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f26850-7f25-4bfd-b6d8-9a36204f1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85804-adc2-420c-b564-6c58e9a99d6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86a3bfbc-1e18-4a62-a854-568ba23e6088}" ma:internalName="TaxCatchAll" ma:showField="CatchAllData" ma:web="d6785804-adc2-420c-b564-6c58e9a99d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http://www.w3.org/XML/1998/namespace"/>
    <ds:schemaRef ds:uri="http://purl.org/dc/dcmitype/"/>
    <ds:schemaRef ds:uri="d6785804-adc2-420c-b564-6c58e9a99d68"/>
    <ds:schemaRef ds:uri="ebf26850-7f25-4bfd-b6d8-9a36204f1e4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9FAE2B9-213C-4838-925C-FA0E3C5007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f26850-7f25-4bfd-b6d8-9a36204f1e4d"/>
    <ds:schemaRef ds:uri="d6785804-adc2-420c-b564-6c58e9a99d68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de-de-Microsoft Build Regional Spotlight Germany_2022_ATE_Template</Template>
  <TotalTime>9560</TotalTime>
  <Words>1245</Words>
  <Application>Microsoft Office PowerPoint</Application>
  <PresentationFormat>Widescreen</PresentationFormat>
  <Paragraphs>276</Paragraphs>
  <Slides>37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Cascadia Mono</vt:lpstr>
      <vt:lpstr>Consolas</vt:lpstr>
      <vt:lpstr>Myriad Pro Cond</vt:lpstr>
      <vt:lpstr>Raleway</vt:lpstr>
      <vt:lpstr>Segoe UI</vt:lpstr>
      <vt:lpstr>Segoe UI Semibold</vt:lpstr>
      <vt:lpstr>Wingdings</vt:lpstr>
      <vt:lpstr>Microsoft Build 16/9 White Template</vt:lpstr>
      <vt:lpstr>1_Microsoft Build 16/9 White Template</vt:lpstr>
      <vt:lpstr>PowerPoint Presentation</vt:lpstr>
      <vt:lpstr>Totally Amazing And Incredible Session Title Some Titles Are So Amazing They Are On Two Lines</vt:lpstr>
      <vt:lpstr>PowerPoint Presentation</vt:lpstr>
      <vt:lpstr>Azure Best Practices Architecting Complex Solutions with Heavy Loads</vt:lpstr>
      <vt:lpstr>Damir Dobric daenet GmbH – ACP Digital  Lead Software Architect Microsoft Regional Director Azure MVP  https://damirdobric.me  </vt:lpstr>
      <vt:lpstr>Agenda</vt:lpstr>
      <vt:lpstr>Services used in this talk</vt:lpstr>
      <vt:lpstr>Typical ML Project</vt:lpstr>
      <vt:lpstr>THE SECRET OF A DOCKER HYPE RUNNING OBJECTS WITH A LARGE RAM CONSUMPTION</vt:lpstr>
      <vt:lpstr>Dynamic of RAM</vt:lpstr>
      <vt:lpstr>Dynamic of RAM</vt:lpstr>
      <vt:lpstr>Run job locally</vt:lpstr>
      <vt:lpstr>Run a job as a Docker Container</vt:lpstr>
      <vt:lpstr>Killing my Docker softly</vt:lpstr>
      <vt:lpstr>Azure Batch Service</vt:lpstr>
      <vt:lpstr>Docker vs. AzBatch with -–memory 8G</vt:lpstr>
      <vt:lpstr> HIDDEN PAINS OF CLOUD HOSTING LARGE OBJECTS IN WEB APPLICATIONS</vt:lpstr>
      <vt:lpstr>API with large RAM consumption</vt:lpstr>
      <vt:lpstr>Locking for solution</vt:lpstr>
      <vt:lpstr>Processing of requests in ASP.NET WebApi</vt:lpstr>
      <vt:lpstr>Processing Large objects</vt:lpstr>
      <vt:lpstr>An example</vt:lpstr>
      <vt:lpstr>THE OBJECT POOL PATTERN</vt:lpstr>
      <vt:lpstr>Object Pool Pattern</vt:lpstr>
      <vt:lpstr>Object Pool Pattern</vt:lpstr>
      <vt:lpstr>Object Pool Pattern</vt:lpstr>
      <vt:lpstr>Object Pool Pattern</vt:lpstr>
      <vt:lpstr>RELATIVITY THEORY OF THE LOAD BALANCING</vt:lpstr>
      <vt:lpstr>Cost Saving by prolonging request time</vt:lpstr>
      <vt:lpstr>WebServer will reject requests on high load</vt:lpstr>
      <vt:lpstr>Object Pool Pattern with the “request queue”</vt:lpstr>
      <vt:lpstr>Object Pool Pattern with “request queue”</vt:lpstr>
      <vt:lpstr>Object Pool Pattern with “request queue”</vt:lpstr>
      <vt:lpstr>This really works </vt:lpstr>
      <vt:lpstr>Summary</vt:lpstr>
      <vt:lpstr>Vielen Dank!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Business Applications Summit</dc:subject>
  <dc:creator>Damir Dobric</dc:creator>
  <cp:keywords>MBAS</cp:keywords>
  <dc:description/>
  <cp:lastModifiedBy>Damir Dobric</cp:lastModifiedBy>
  <cp:revision>23</cp:revision>
  <dcterms:created xsi:type="dcterms:W3CDTF">2022-05-19T15:16:42Z</dcterms:created>
  <dcterms:modified xsi:type="dcterms:W3CDTF">2022-09-28T05:54:51Z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0x010100225C3AA79A951A4BA2432F769DF05A66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562100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</Properties>
</file>